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712" r:id="rId4"/>
  </p:sldMasterIdLst>
  <p:sldIdLst>
    <p:sldId id="257" r:id="rId5"/>
    <p:sldId id="259" r:id="rId6"/>
    <p:sldId id="269" r:id="rId7"/>
    <p:sldId id="275" r:id="rId8"/>
    <p:sldId id="268" r:id="rId9"/>
    <p:sldId id="262" r:id="rId10"/>
    <p:sldId id="267" r:id="rId11"/>
    <p:sldId id="272" r:id="rId12"/>
    <p:sldId id="266" r:id="rId13"/>
    <p:sldId id="271" r:id="rId14"/>
    <p:sldId id="274" r:id="rId15"/>
    <p:sldId id="270" r:id="rId16"/>
    <p:sldId id="273" r:id="rId17"/>
    <p:sldId id="263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6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7/28/2021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cindra.stahl@montana.edu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tracy.gatlin@montana.edu" TargetMode="External"/><Relationship Id="rId5" Type="http://schemas.openxmlformats.org/officeDocument/2006/relationships/hyperlink" Target="mailto:subawards@montana.edu" TargetMode="External"/><Relationship Id="rId4" Type="http://schemas.openxmlformats.org/officeDocument/2006/relationships/hyperlink" Target="http://healthinfo.montana.edu/morh/ship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coronavirus/2019-ncov/community/community-mitigation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88" y="360727"/>
            <a:ext cx="10993549" cy="2255473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dirty="0"/>
              <a:t>Testing and Mitigation, COVID-19 SHIP Grant </a:t>
            </a:r>
            <a:r>
              <a:rPr lang="en-US" sz="2800" dirty="0"/>
              <a:t>technical assistance webinar</a:t>
            </a:r>
            <a:br>
              <a:rPr lang="en-US" dirty="0"/>
            </a:br>
            <a:r>
              <a:rPr lang="en-US" sz="2000" dirty="0"/>
              <a:t>Montana Office of Rural Health and </a:t>
            </a:r>
            <a:br>
              <a:rPr lang="en-US" sz="2000" dirty="0"/>
            </a:br>
            <a:r>
              <a:rPr lang="en-US" sz="2000" dirty="0"/>
              <a:t>MSU office of Sponsored Programs</a:t>
            </a:r>
            <a:br>
              <a:rPr lang="en-US" sz="2000" dirty="0"/>
            </a:br>
            <a:endParaRPr lang="en-US" sz="2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1" y="2601610"/>
            <a:ext cx="10993546" cy="468233"/>
          </a:xfrm>
        </p:spPr>
        <p:txBody>
          <a:bodyPr>
            <a:normAutofit/>
          </a:bodyPr>
          <a:lstStyle/>
          <a:p>
            <a:r>
              <a:rPr lang="en-US" sz="2000" dirty="0"/>
              <a:t>July 28 and 30, 2021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FE6B8-D5D6-452B-AD15-AB073128C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Alterations and Renovations (A/R)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55272-B32C-41AF-91E2-04C9297F6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80806"/>
            <a:ext cx="11029615" cy="3634486"/>
          </a:xfrm>
        </p:spPr>
        <p:txBody>
          <a:bodyPr>
            <a:normAutofit/>
          </a:bodyPr>
          <a:lstStyle/>
          <a:p>
            <a:r>
              <a:rPr lang="en-US" sz="1800" dirty="0"/>
              <a:t>Supports improvements, conversion, rehabilitation, remodeling, or modernization</a:t>
            </a:r>
          </a:p>
          <a:p>
            <a:r>
              <a:rPr lang="en-US" sz="1800" dirty="0"/>
              <a:t>Distinguished from construction and large-scale permanent improvements</a:t>
            </a:r>
          </a:p>
          <a:p>
            <a:r>
              <a:rPr lang="en-US" sz="1800" dirty="0"/>
              <a:t>No cap on A/R costs for this grant—if costs exceed 50% of hospital award, Project Officer approval is required</a:t>
            </a:r>
          </a:p>
          <a:p>
            <a:r>
              <a:rPr lang="en-US" sz="1800" dirty="0"/>
              <a:t>Quarterly reporting by grantee if hospitals allocate funds to A/R</a:t>
            </a:r>
          </a:p>
          <a:p>
            <a:r>
              <a:rPr lang="en-US" sz="1800" dirty="0"/>
              <a:t>Required documentation</a:t>
            </a:r>
          </a:p>
          <a:p>
            <a:pPr lvl="1"/>
            <a:r>
              <a:rPr lang="en-US" sz="1800" dirty="0"/>
              <a:t>Project implementation certification and itemized budget for minor A/R</a:t>
            </a:r>
          </a:p>
          <a:p>
            <a:pPr lvl="1"/>
            <a:r>
              <a:rPr lang="en-US" sz="1800" dirty="0"/>
              <a:t>Project completion Certification for minor A/R</a:t>
            </a:r>
          </a:p>
        </p:txBody>
      </p:sp>
    </p:spTree>
    <p:extLst>
      <p:ext uri="{BB962C8B-B14F-4D97-AF65-F5344CB8AC3E}">
        <p14:creationId xmlns:p14="http://schemas.microsoft.com/office/powerpoint/2010/main" val="105501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A22D3-D1E0-47C0-AF14-3FE06E3B0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INVOICE TEMPLATE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221760B-B002-4C63-8DAE-D79E758CF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857" y="1928603"/>
            <a:ext cx="10696410" cy="437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8310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F5D97-F520-4817-8F7B-798F8A7394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Supporting Documentation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8C9184-A8A0-43EB-A4C9-3F5F8530F8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047250"/>
            <a:ext cx="11029615" cy="3634486"/>
          </a:xfrm>
        </p:spPr>
        <p:txBody>
          <a:bodyPr>
            <a:normAutofit/>
          </a:bodyPr>
          <a:lstStyle/>
          <a:p>
            <a:pPr marL="306000" marR="0" lvl="0" indent="-306000" algn="l" defTabSz="457200" rtl="0" eaLnBrk="1" fontAlgn="auto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Wingdings 2" panose="05020102010507070707" pitchFamily="18" charset="2"/>
              <a:buChar char="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Examples of Supporting documentation include (but are not limited to):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Invoices (vendor,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item description,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date and amount paid);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Itemized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Receipt (confirmation of payment);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Purchase dates should fall within grant period;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Connection to the grant (cost center, fund type code) – in general ledger;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Wingdings" panose="05000000000000000000" pitchFamily="2" charset="2"/>
              <a:buChar char="§"/>
              <a:tabLst/>
              <a:defRPr/>
            </a:pP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Book" panose="020B0502020104020203"/>
              </a:rPr>
              <a:t>C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ontracts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for services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(signed and dated); </a:t>
            </a:r>
          </a:p>
          <a:p>
            <a:pPr marL="630000" marR="0" lvl="1" indent="-3060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rgbClr val="1CADE4"/>
              </a:buClr>
              <a:buSzPct val="92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Detailed travel logs</a:t>
            </a:r>
            <a:r>
              <a:rPr lang="en-US" sz="1800" dirty="0">
                <a:solidFill>
                  <a:prstClr val="black">
                    <a:lumMod val="75000"/>
                    <a:lumOff val="25000"/>
                  </a:prstClr>
                </a:solidFill>
                <a:latin typeface="Franklin Gothic Book" panose="020B0502020104020203"/>
              </a:rPr>
              <a:t> if claiming travel expense.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Franklin Gothic Book" panose="020B0502020104020203"/>
                <a:ea typeface="+mn-ea"/>
                <a:cs typeface="+mn-cs"/>
              </a:rPr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567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75A2E-2E8D-4D6D-B87D-2B48374C3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Funds will be returned to HRSA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2669B0-F4ED-49F9-9060-5116AA4808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2516362"/>
          </a:xfrm>
        </p:spPr>
        <p:txBody>
          <a:bodyPr>
            <a:normAutofit fontScale="92500" lnSpcReduction="20000"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C0C0C"/>
              </a:solidFill>
              <a:effectLst/>
              <a:latin typeface="ArialMT"/>
              <a:ea typeface="Calibri" panose="020F0502020204030204" pitchFamily="34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C0C0C"/>
              </a:solidFill>
              <a:effectLst/>
              <a:latin typeface="ArialMT"/>
              <a:ea typeface="Calibri" panose="020F0502020204030204" pitchFamily="34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chemeClr val="tx1"/>
                </a:solidFill>
                <a:latin typeface="ArialMT"/>
              </a:rPr>
              <a:t>If your hospital has received the advanced payment and does not fully expend it, the unspent funds must be returned to MSU. </a:t>
            </a: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chemeClr val="tx1"/>
              </a:solidFill>
              <a:latin typeface="ArialMT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C0C0C"/>
                </a:solidFill>
                <a:latin typeface="ArialMT"/>
              </a:rPr>
              <a:t>Furthermore, i</a:t>
            </a:r>
            <a:r>
              <a:rPr lang="en-US" sz="2000" dirty="0">
                <a:solidFill>
                  <a:srgbClr val="0C0C0C"/>
                </a:solidFill>
                <a:effectLst/>
                <a:latin typeface="ArialMT"/>
                <a:ea typeface="Calibri" panose="020F0502020204030204" pitchFamily="34" charset="0"/>
              </a:rPr>
              <a:t>f you determine you cannot use all or part of your total award amount, or if you decide to decline participation completely, those funds will be returned to HRSA. </a:t>
            </a: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C0C0C"/>
              </a:solidFill>
              <a:effectLst/>
              <a:latin typeface="ArialMT"/>
              <a:ea typeface="Calibri" panose="020F0502020204030204" pitchFamily="34" charset="0"/>
            </a:endParaRPr>
          </a:p>
          <a:p>
            <a:pPr marL="45720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C0C0C"/>
                </a:solidFill>
                <a:effectLst/>
                <a:latin typeface="ArialMT"/>
                <a:ea typeface="Calibri" panose="020F0502020204030204" pitchFamily="34" charset="0"/>
              </a:rPr>
              <a:t>In either scenario, you should contact Cindra and OSP as soon as possible.</a:t>
            </a:r>
            <a:endParaRPr lang="en-US" sz="2000" dirty="0"/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endParaRPr lang="en-US" sz="2000" dirty="0">
              <a:solidFill>
                <a:srgbClr val="0C0C0C"/>
              </a:solidFill>
              <a:effectLst/>
              <a:latin typeface="ArialM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81392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E12130-560C-40DE-B175-7BD52066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Please feel free to get in touch…</a:t>
            </a:r>
          </a:p>
        </p:txBody>
      </p:sp>
      <p:pic>
        <p:nvPicPr>
          <p:cNvPr id="6" name="Content Placeholder 5" descr="A close up of a sign&#10;&#10;Description automatically generated">
            <a:extLst>
              <a:ext uri="{FF2B5EF4-FFF2-40B4-BE49-F238E27FC236}">
                <a16:creationId xmlns:a16="http://schemas.microsoft.com/office/drawing/2014/main" id="{A82423DB-5435-4B05-9C93-A94374C58F65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731814" y="2340810"/>
            <a:ext cx="2911150" cy="3221864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D44A0F-151E-40A2-B2FD-6994B11DF0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10989" y="2216648"/>
            <a:ext cx="5899820" cy="4074195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/>
              <a:t>    </a:t>
            </a:r>
            <a:r>
              <a:rPr lang="en-US" sz="2000" dirty="0"/>
              <a:t>Cindra Stahl</a:t>
            </a:r>
            <a:r>
              <a:rPr lang="en-US" sz="2400" dirty="0"/>
              <a:t>, </a:t>
            </a:r>
            <a:r>
              <a:rPr lang="en-US" sz="1400" dirty="0"/>
              <a:t>Montana Office of Rural Health</a:t>
            </a:r>
          </a:p>
          <a:p>
            <a:pPr marL="324000" lvl="1" indent="0">
              <a:spcBef>
                <a:spcPts val="0"/>
              </a:spcBef>
              <a:buNone/>
            </a:pPr>
            <a:r>
              <a:rPr lang="en-US" dirty="0">
                <a:hlinkClick r:id="rId3"/>
              </a:rPr>
              <a:t>cindra.stahl@montana.edu</a:t>
            </a:r>
            <a:endParaRPr lang="en-US" dirty="0"/>
          </a:p>
          <a:p>
            <a:pPr marL="324000" lvl="1" indent="0">
              <a:spcBef>
                <a:spcPts val="0"/>
              </a:spcBef>
              <a:buNone/>
            </a:pPr>
            <a:r>
              <a:rPr lang="en-US" dirty="0"/>
              <a:t>406-994-6499</a:t>
            </a:r>
          </a:p>
          <a:p>
            <a:pPr marL="324000" lvl="1" indent="0">
              <a:spcBef>
                <a:spcPts val="0"/>
              </a:spcBef>
              <a:buNone/>
            </a:pPr>
            <a:r>
              <a:rPr lang="en-US" dirty="0">
                <a:hlinkClick r:id="rId4"/>
              </a:rPr>
              <a:t>Http://healthinfo.montana.edu/morh/ship/index.html</a:t>
            </a:r>
            <a:endParaRPr lang="en-US" dirty="0"/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r>
              <a:rPr lang="en-US" dirty="0"/>
              <a:t>For questions regarding the status of your subaward </a:t>
            </a:r>
            <a:r>
              <a:rPr lang="en-US" dirty="0">
                <a:solidFill>
                  <a:schemeClr val="tx1"/>
                </a:solidFill>
              </a:rPr>
              <a:t>agreement or for invoicing preparation questions:</a:t>
            </a:r>
          </a:p>
          <a:p>
            <a:pPr marL="324000" lvl="1" indent="0">
              <a:buNone/>
            </a:pPr>
            <a:r>
              <a:rPr lang="en-US" sz="2000" dirty="0"/>
              <a:t>Jennifer Nesbitt </a:t>
            </a:r>
            <a:r>
              <a:rPr lang="en-US" sz="2000" dirty="0">
                <a:solidFill>
                  <a:schemeClr val="tx1"/>
                </a:solidFill>
              </a:rPr>
              <a:t>or Mercy Boys, </a:t>
            </a:r>
            <a:r>
              <a:rPr lang="en-US" dirty="0"/>
              <a:t>Office of Sponsored Programs</a:t>
            </a:r>
          </a:p>
          <a:p>
            <a:pPr marL="324000" lvl="1" indent="0">
              <a:buNone/>
            </a:pPr>
            <a:r>
              <a:rPr lang="en-US" dirty="0"/>
              <a:t> </a:t>
            </a:r>
            <a:r>
              <a:rPr lang="en-US" dirty="0">
                <a:hlinkClick r:id="rId5"/>
              </a:rPr>
              <a:t>subawards@montana.edu</a:t>
            </a:r>
            <a:r>
              <a:rPr lang="en-US" dirty="0"/>
              <a:t> </a:t>
            </a:r>
          </a:p>
          <a:p>
            <a:pPr marL="324000" lvl="1" indent="0">
              <a:buNone/>
            </a:pPr>
            <a:r>
              <a:rPr lang="en-US" dirty="0"/>
              <a:t>406-994-2381</a:t>
            </a:r>
          </a:p>
          <a:p>
            <a:pPr marL="324000" lvl="1" indent="0">
              <a:buNone/>
            </a:pPr>
            <a:endParaRPr lang="en-US" dirty="0"/>
          </a:p>
          <a:p>
            <a:pPr marL="324000" lvl="1" indent="0">
              <a:buNone/>
            </a:pPr>
            <a:r>
              <a:rPr lang="en-US" dirty="0"/>
              <a:t>For questions regarding equipment and alteration/renovation:</a:t>
            </a:r>
          </a:p>
          <a:p>
            <a:pPr marL="324000" lvl="1" indent="0">
              <a:spcBef>
                <a:spcPts val="0"/>
              </a:spcBef>
              <a:buNone/>
            </a:pPr>
            <a:r>
              <a:rPr lang="en-US" sz="2000" dirty="0"/>
              <a:t>Tracy Gatlin, </a:t>
            </a:r>
            <a:r>
              <a:rPr lang="en-US" dirty="0"/>
              <a:t>Office of Sponsored Programs       </a:t>
            </a:r>
            <a:r>
              <a:rPr lang="en-US" dirty="0">
                <a:hlinkClick r:id="rId6"/>
              </a:rPr>
              <a:t>tracy.gatlin@montana.edu</a:t>
            </a:r>
            <a:r>
              <a:rPr lang="en-US" dirty="0"/>
              <a:t> </a:t>
            </a:r>
          </a:p>
          <a:p>
            <a:pPr marL="324000" lvl="1" indent="0">
              <a:buNone/>
            </a:pPr>
            <a:r>
              <a:rPr lang="en-US" dirty="0"/>
              <a:t>406-994-2381</a:t>
            </a:r>
          </a:p>
          <a:p>
            <a:pPr marL="3240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4594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8340D-98BF-4CCB-AFFD-97B908233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23972"/>
          </a:xfrm>
        </p:spPr>
        <p:txBody>
          <a:bodyPr/>
          <a:lstStyle/>
          <a:p>
            <a:r>
              <a:rPr lang="en-US" dirty="0"/>
              <a:t>Welcome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5E45D-A998-4F47-AE6A-7374F0628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890876"/>
            <a:ext cx="11247284" cy="426496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dirty="0"/>
              <a:t>Agenda</a:t>
            </a:r>
          </a:p>
          <a:p>
            <a:r>
              <a:rPr lang="en-US" sz="3100" dirty="0"/>
              <a:t>Welcome and introductions:  MT Office of Rural Health, MSU Office of Sponsored Programs</a:t>
            </a:r>
          </a:p>
          <a:p>
            <a:r>
              <a:rPr lang="en-US" sz="3100" dirty="0"/>
              <a:t>Testing and Mitigation, COVID-19 SHIP grant processes</a:t>
            </a:r>
          </a:p>
          <a:p>
            <a:pPr lvl="1"/>
            <a:r>
              <a:rPr lang="en-US" sz="2000" dirty="0"/>
              <a:t>Timeframe</a:t>
            </a:r>
          </a:p>
          <a:p>
            <a:pPr lvl="1"/>
            <a:r>
              <a:rPr lang="en-US" sz="2000" dirty="0"/>
              <a:t>Subawards</a:t>
            </a:r>
          </a:p>
          <a:p>
            <a:pPr lvl="1"/>
            <a:r>
              <a:rPr lang="en-US" sz="2000" dirty="0"/>
              <a:t>Disbursement of funds</a:t>
            </a:r>
          </a:p>
          <a:p>
            <a:pPr lvl="1"/>
            <a:r>
              <a:rPr lang="en-US" sz="2000" dirty="0"/>
              <a:t>Allowable expenditures</a:t>
            </a:r>
          </a:p>
          <a:p>
            <a:pPr lvl="1"/>
            <a:r>
              <a:rPr lang="en-US" sz="2000" dirty="0"/>
              <a:t>Reporting requirements</a:t>
            </a:r>
          </a:p>
          <a:p>
            <a:pPr lvl="1"/>
            <a:r>
              <a:rPr lang="en-US" sz="2000" dirty="0"/>
              <a:t>Office of Sponsored Programs—specific details</a:t>
            </a:r>
          </a:p>
          <a:p>
            <a:pPr lvl="2"/>
            <a:r>
              <a:rPr lang="en-US" sz="2000" dirty="0"/>
              <a:t>Equipment expenditures</a:t>
            </a:r>
          </a:p>
          <a:p>
            <a:pPr lvl="2"/>
            <a:r>
              <a:rPr lang="en-US" sz="2000" dirty="0"/>
              <a:t>Alteration and renovation</a:t>
            </a:r>
          </a:p>
          <a:p>
            <a:pPr lvl="2"/>
            <a:r>
              <a:rPr lang="en-US" sz="2000" dirty="0"/>
              <a:t>Documentation—best practices for submission and reimbursement</a:t>
            </a:r>
          </a:p>
          <a:p>
            <a:pPr marL="630000" lvl="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2284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3497E-19E2-4063-AEAB-1FFA82FD0C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62730"/>
            <a:ext cx="11029616" cy="1048624"/>
          </a:xfrm>
        </p:spPr>
        <p:txBody>
          <a:bodyPr>
            <a:normAutofit/>
          </a:bodyPr>
          <a:lstStyle/>
          <a:p>
            <a:r>
              <a:rPr lang="en-US" dirty="0"/>
              <a:t>Testing and Mitigation SHIP COVID, Program Overview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C657B-8592-432E-8641-47BDA140F3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08447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One-time funding to support hospitals increase COVID-19 testing and expand the range of mitigation efforts.  </a:t>
            </a:r>
          </a:p>
          <a:p>
            <a:r>
              <a:rPr lang="en-US" sz="2400" b="1" u="sng" dirty="0"/>
              <a:t>Funding may not be used for any activity related to vaccine purchase or distribution.</a:t>
            </a:r>
          </a:p>
          <a:p>
            <a:r>
              <a:rPr lang="en-US" sz="2400" b="1" i="1" dirty="0"/>
              <a:t>Testing:</a:t>
            </a:r>
            <a:r>
              <a:rPr lang="en-US" sz="2400" dirty="0"/>
              <a:t>  Increase testing efforts, expand access to testing</a:t>
            </a:r>
          </a:p>
          <a:p>
            <a:r>
              <a:rPr lang="en-US" sz="2400" b="1" i="1" dirty="0"/>
              <a:t>Mitigation:</a:t>
            </a:r>
            <a:r>
              <a:rPr lang="en-US" sz="2400" i="1" dirty="0"/>
              <a:t>  </a:t>
            </a:r>
            <a:r>
              <a:rPr lang="en-US" sz="2400" dirty="0"/>
              <a:t>keeping hospital staff and patients safe</a:t>
            </a:r>
          </a:p>
          <a:p>
            <a:r>
              <a:rPr lang="en-US" sz="2400" b="1" i="1" dirty="0"/>
              <a:t>Mitigation:</a:t>
            </a:r>
            <a:r>
              <a:rPr lang="en-US" sz="2400" dirty="0"/>
              <a:t>  investigation and contact tracing to reduce spread</a:t>
            </a:r>
          </a:p>
          <a:p>
            <a:r>
              <a:rPr lang="en-US" sz="2400" dirty="0"/>
              <a:t>Funded through HRSA, Federal Office of Rural Health Policy 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60854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4580C-D21C-4952-AACC-6DD4106AE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74D14-54E4-4AB6-9B9A-81E9E883D6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7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27ADA0-0C50-4FF6-911D-43EFE57A45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Timeframe									</a:t>
            </a:r>
            <a:r>
              <a:rPr lang="en-US" dirty="0" err="1"/>
              <a:t>SUbawards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4AD7C-A9FA-43D8-8E64-A82D313D2E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81193" y="1526797"/>
            <a:ext cx="5194767" cy="4334254"/>
          </a:xfrm>
        </p:spPr>
        <p:txBody>
          <a:bodyPr>
            <a:normAutofit lnSpcReduction="10000"/>
          </a:bodyPr>
          <a:lstStyle/>
          <a:p>
            <a:r>
              <a:rPr lang="en-US" sz="2000" dirty="0"/>
              <a:t>July 1, 2021 through December 31, 2022</a:t>
            </a:r>
          </a:p>
          <a:p>
            <a:r>
              <a:rPr lang="en-US" sz="2000" dirty="0"/>
              <a:t>Hospital costs can be dated back to     January 1, 2021 for reimbursement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87AA2B7-A73D-40D3-9402-B40F52914CD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Issued from MSU Office of Sponsored Programs.  </a:t>
            </a:r>
          </a:p>
          <a:p>
            <a:r>
              <a:rPr lang="en-US" sz="2000" dirty="0"/>
              <a:t>Subaward agreement documents the period of performance, the authorized amount, and terms and conditions for the </a:t>
            </a:r>
            <a:r>
              <a:rPr lang="en-US" sz="2000" dirty="0">
                <a:solidFill>
                  <a:schemeClr val="tx1"/>
                </a:solidFill>
              </a:rPr>
              <a:t>subrecipient.  </a:t>
            </a:r>
          </a:p>
          <a:p>
            <a:r>
              <a:rPr lang="en-US" sz="2000" dirty="0"/>
              <a:t>Award amount is $224,675 per hospital.</a:t>
            </a:r>
          </a:p>
          <a:p>
            <a:r>
              <a:rPr lang="en-US" sz="2000" dirty="0"/>
              <a:t>Upon receipt of signed subaward agreement, 50% of the funding will be disbursed (in the amount of $112,337.50).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4175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D46E4-517F-4797-83F3-C8662DAF2B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73638"/>
          </a:xfrm>
        </p:spPr>
        <p:txBody>
          <a:bodyPr/>
          <a:lstStyle/>
          <a:p>
            <a:r>
              <a:rPr lang="en-US" dirty="0"/>
              <a:t>Testing and Mitigation COVID 19 SHIP funds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30AB6-B4F8-4584-9A2F-A7EACE6E5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375794"/>
            <a:ext cx="11029615" cy="5209564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  <a:p>
            <a:r>
              <a:rPr lang="en-US" sz="2000" dirty="0"/>
              <a:t>Total grant amount per hospital is $224,675. All participating SHIP hospitals were funded at the same level.</a:t>
            </a:r>
          </a:p>
          <a:p>
            <a:pPr lvl="1"/>
            <a:r>
              <a:rPr lang="en-US" sz="1600" dirty="0"/>
              <a:t>Upon receipt of signed subaward agreement, 50% of the funding will be disbursed immediately (in the amount of $112,337.50).</a:t>
            </a:r>
          </a:p>
          <a:p>
            <a:pPr lvl="1"/>
            <a:r>
              <a:rPr lang="en-US" sz="1600" dirty="0"/>
              <a:t>The remaining balance of $112,337.50 can be released upon receipt of invoices documenting related expenditures (up to the total amount of $224,675) and required reporting as outlined by HRSA.  </a:t>
            </a:r>
          </a:p>
          <a:p>
            <a:pPr lvl="1"/>
            <a:r>
              <a:rPr lang="en-US" sz="1600" dirty="0"/>
              <a:t>Some hospitals have declined this round of funding.  If you wish to decline funding at this point, please contact Cindra.  Additionally, you are not obligated to utilize 100% of funds—</a:t>
            </a:r>
            <a:r>
              <a:rPr lang="en-US" sz="1600" b="1" dirty="0"/>
              <a:t>balance will be returned to HRSA.</a:t>
            </a:r>
          </a:p>
          <a:p>
            <a:pPr lvl="1"/>
            <a:r>
              <a:rPr lang="en-US" sz="1600" dirty="0">
                <a:solidFill>
                  <a:schemeClr val="tx1"/>
                </a:solidFill>
              </a:rPr>
              <a:t>If unspent funds include amounts already paid to the hospital with execution of the award, those funds must be returned to MSU.</a:t>
            </a:r>
          </a:p>
          <a:p>
            <a:pPr lvl="0"/>
            <a:r>
              <a:rPr lang="en-US" sz="2000" dirty="0"/>
              <a:t>MSU OSP is aware that completion of large projects may be a </a:t>
            </a:r>
            <a:r>
              <a:rPr lang="en-US" sz="2000" dirty="0">
                <a:solidFill>
                  <a:schemeClr val="tx1"/>
                </a:solidFill>
              </a:rPr>
              <a:t>financial</a:t>
            </a:r>
            <a:r>
              <a:rPr lang="en-US" sz="2000" dirty="0"/>
              <a:t> hardship for hospitals while waiting for reimbursement.  Therefore, they will reimburse </a:t>
            </a:r>
            <a:r>
              <a:rPr lang="en-US" sz="2000" dirty="0">
                <a:solidFill>
                  <a:schemeClr val="tx1"/>
                </a:solidFill>
              </a:rPr>
              <a:t>incrementally</a:t>
            </a:r>
            <a:r>
              <a:rPr lang="en-US" sz="2000" dirty="0"/>
              <a:t> when requested, with the receipt of appropriate documentation.</a:t>
            </a:r>
            <a:endParaRPr lang="en-US" sz="2000" i="1" dirty="0">
              <a:solidFill>
                <a:srgbClr val="FF0000"/>
              </a:solidFill>
            </a:endParaRPr>
          </a:p>
          <a:p>
            <a:pPr lvl="0"/>
            <a:r>
              <a:rPr lang="en-US" sz="2000" dirty="0"/>
              <a:t>If a large equipment or A/R purchase is anticipated, please contact Cindra in advance for further clarification.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330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CDB98B-544C-4F81-A06E-39B7B5C60B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Allowable expenditures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61123-97A5-4791-8248-7B4E7100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084474"/>
          </a:xfrm>
        </p:spPr>
        <p:txBody>
          <a:bodyPr/>
          <a:lstStyle/>
          <a:p>
            <a:r>
              <a:rPr lang="en-US" sz="2000" dirty="0"/>
              <a:t>The hospital must demonstrate that the related expense is directly and reasonably related to the provision of COVID-19 testing or COVID-19 mitigation activities.  The related expense must be appropriate give relevant clinical and public health guidance.  For additional examples, please visit CDC Community Mitigation Framework website. (</a:t>
            </a:r>
            <a:r>
              <a:rPr lang="en-US" sz="2000" dirty="0">
                <a:hlinkClick r:id="rId2"/>
              </a:rPr>
              <a:t>https://www.cdc.gov/coronavirus/2019-ncov/community/community-mitigation.html</a:t>
            </a:r>
            <a:r>
              <a:rPr lang="en-US" sz="2000" dirty="0"/>
              <a:t>)</a:t>
            </a:r>
          </a:p>
          <a:p>
            <a:r>
              <a:rPr lang="en-US" sz="2000" b="1" u="sng" dirty="0"/>
              <a:t>Funding may not be used for any activity related to vaccine purchase or </a:t>
            </a:r>
            <a:r>
              <a:rPr lang="en-US" sz="2000" b="1" u="sng" err="1"/>
              <a:t>distribution</a:t>
            </a:r>
            <a:r>
              <a:rPr lang="en-US" sz="2000"/>
              <a:t>, but </a:t>
            </a:r>
            <a:r>
              <a:rPr lang="en-US" sz="2000" dirty="0"/>
              <a:t>could be used for community vaccine education activities.  </a:t>
            </a:r>
          </a:p>
          <a:p>
            <a:r>
              <a:rPr lang="en-US" sz="2000" dirty="0"/>
              <a:t>Examples of allowable activities and expenditures have been shared with you previously.  We will also post to the Office of Rural Health/AHEC website.  Call Cindra with any questions.</a:t>
            </a:r>
          </a:p>
        </p:txBody>
      </p:sp>
    </p:spTree>
    <p:extLst>
      <p:ext uri="{BB962C8B-B14F-4D97-AF65-F5344CB8AC3E}">
        <p14:creationId xmlns:p14="http://schemas.microsoft.com/office/powerpoint/2010/main" val="2499234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0D298-A0B5-478B-999B-AFA8D1CC26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24E7C9-776A-41AA-BD95-4CB3356E5B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044868"/>
          </a:xfrm>
        </p:spPr>
        <p:txBody>
          <a:bodyPr>
            <a:normAutofit/>
          </a:bodyPr>
          <a:lstStyle/>
          <a:p>
            <a:r>
              <a:rPr lang="en-US" sz="2000" dirty="0"/>
              <a:t>Details are still being determined at the Federal level.</a:t>
            </a:r>
          </a:p>
          <a:p>
            <a:r>
              <a:rPr lang="en-US" sz="2000" dirty="0"/>
              <a:t>Be prepared to document number of tests per quarter.  Cindra will report this information (on your behalf).  Details to come.  </a:t>
            </a:r>
          </a:p>
          <a:p>
            <a:r>
              <a:rPr lang="en-US" sz="2000" dirty="0"/>
              <a:t>Reporting details for equipment (SF428S):</a:t>
            </a:r>
          </a:p>
          <a:p>
            <a:pPr marL="0" indent="0">
              <a:buNone/>
            </a:pP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05155439-773F-4A66-B1FD-7B02452393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708768"/>
              </p:ext>
            </p:extLst>
          </p:nvPr>
        </p:nvGraphicFramePr>
        <p:xfrm>
          <a:off x="765617" y="4555232"/>
          <a:ext cx="9418909" cy="1160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4355">
                  <a:extLst>
                    <a:ext uri="{9D8B030D-6E8A-4147-A177-3AD203B41FA5}">
                      <a16:colId xmlns:a16="http://schemas.microsoft.com/office/drawing/2014/main" val="18498119"/>
                    </a:ext>
                  </a:extLst>
                </a:gridCol>
                <a:gridCol w="725214">
                  <a:extLst>
                    <a:ext uri="{9D8B030D-6E8A-4147-A177-3AD203B41FA5}">
                      <a16:colId xmlns:a16="http://schemas.microsoft.com/office/drawing/2014/main" val="3251389536"/>
                    </a:ext>
                  </a:extLst>
                </a:gridCol>
                <a:gridCol w="1292773">
                  <a:extLst>
                    <a:ext uri="{9D8B030D-6E8A-4147-A177-3AD203B41FA5}">
                      <a16:colId xmlns:a16="http://schemas.microsoft.com/office/drawing/2014/main" val="2696457220"/>
                    </a:ext>
                  </a:extLst>
                </a:gridCol>
                <a:gridCol w="1497724">
                  <a:extLst>
                    <a:ext uri="{9D8B030D-6E8A-4147-A177-3AD203B41FA5}">
                      <a16:colId xmlns:a16="http://schemas.microsoft.com/office/drawing/2014/main" val="1730428206"/>
                    </a:ext>
                  </a:extLst>
                </a:gridCol>
                <a:gridCol w="1072055">
                  <a:extLst>
                    <a:ext uri="{9D8B030D-6E8A-4147-A177-3AD203B41FA5}">
                      <a16:colId xmlns:a16="http://schemas.microsoft.com/office/drawing/2014/main" val="132315115"/>
                    </a:ext>
                  </a:extLst>
                </a:gridCol>
                <a:gridCol w="1166648">
                  <a:extLst>
                    <a:ext uri="{9D8B030D-6E8A-4147-A177-3AD203B41FA5}">
                      <a16:colId xmlns:a16="http://schemas.microsoft.com/office/drawing/2014/main" val="636231367"/>
                    </a:ext>
                  </a:extLst>
                </a:gridCol>
                <a:gridCol w="1292773">
                  <a:extLst>
                    <a:ext uri="{9D8B030D-6E8A-4147-A177-3AD203B41FA5}">
                      <a16:colId xmlns:a16="http://schemas.microsoft.com/office/drawing/2014/main" val="2697381356"/>
                    </a:ext>
                  </a:extLst>
                </a:gridCol>
                <a:gridCol w="1387367">
                  <a:extLst>
                    <a:ext uri="{9D8B030D-6E8A-4147-A177-3AD203B41FA5}">
                      <a16:colId xmlns:a16="http://schemas.microsoft.com/office/drawing/2014/main" val="4007242738"/>
                    </a:ext>
                  </a:extLst>
                </a:gridCol>
              </a:tblGrid>
              <a:tr h="773513">
                <a:tc>
                  <a:txBody>
                    <a:bodyPr/>
                    <a:lstStyle/>
                    <a:p>
                      <a:r>
                        <a:rPr lang="en-US" dirty="0"/>
                        <a:t>Award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GP or ACQ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Description of the item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Identification Number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Acquired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Condition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Acquisition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Disposition Request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4061636"/>
                  </a:ext>
                </a:extLst>
              </a:tr>
              <a:tr h="38666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8073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04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31E39-1257-4CFA-B81E-7D6CB8841F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considerations for Equipment purchases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48E56C-8BCF-4A61-8799-2DDC2E85E1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890876"/>
            <a:ext cx="11029615" cy="4084474"/>
          </a:xfrm>
        </p:spPr>
        <p:txBody>
          <a:bodyPr/>
          <a:lstStyle/>
          <a:p>
            <a:endParaRPr lang="en-US" sz="1800" dirty="0"/>
          </a:p>
          <a:p>
            <a:r>
              <a:rPr lang="en-US" sz="1800" dirty="0"/>
              <a:t>Equipment is tangible personal property and includes information technology systems</a:t>
            </a:r>
          </a:p>
          <a:p>
            <a:r>
              <a:rPr lang="en-US" sz="1800" dirty="0"/>
              <a:t>Per-unit acquisition cost of at least $5000</a:t>
            </a:r>
          </a:p>
          <a:p>
            <a:r>
              <a:rPr lang="en-US" sz="1800" dirty="0"/>
              <a:t>Moveable equipment only</a:t>
            </a:r>
          </a:p>
          <a:p>
            <a:r>
              <a:rPr lang="en-US" sz="1800" dirty="0"/>
              <a:t>MUST be procured through a competitive process. </a:t>
            </a:r>
            <a:r>
              <a:rPr lang="en-US" sz="1800" dirty="0">
                <a:solidFill>
                  <a:schemeClr val="tx1"/>
                </a:solidFill>
              </a:rPr>
              <a:t>Keep proof of comparison cost-checking.</a:t>
            </a:r>
          </a:p>
          <a:p>
            <a:r>
              <a:rPr lang="en-US" sz="1800" dirty="0"/>
              <a:t>Equipment must be maintained, tracked and disposed of per 45 CFR 75.</a:t>
            </a:r>
          </a:p>
          <a:p>
            <a:endParaRPr lang="en-US" sz="1800" dirty="0"/>
          </a:p>
          <a:p>
            <a:r>
              <a:rPr lang="en-US" sz="1800" dirty="0"/>
              <a:t>Tangible personal property report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7509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{D229FCF2-F270-42DB-8F15-B7E8EF898D8F}tf33552983</Template>
  <TotalTime>0</TotalTime>
  <Words>1047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ArialMT</vt:lpstr>
      <vt:lpstr>Franklin Gothic Book</vt:lpstr>
      <vt:lpstr>Franklin Gothic Demi</vt:lpstr>
      <vt:lpstr>Wingdings</vt:lpstr>
      <vt:lpstr>Wingdings 2</vt:lpstr>
      <vt:lpstr>DividendVTI</vt:lpstr>
      <vt:lpstr>Testing and Mitigation, COVID-19 SHIP Grant technical assistance webinar Montana Office of Rural Health and  MSU office of Sponsored Programs </vt:lpstr>
      <vt:lpstr>Welcome</vt:lpstr>
      <vt:lpstr>Testing and Mitigation SHIP COVID, Program Overview </vt:lpstr>
      <vt:lpstr>PowerPoint Presentation</vt:lpstr>
      <vt:lpstr>Timeframe         SUbawards</vt:lpstr>
      <vt:lpstr>Testing and Mitigation COVID 19 SHIP funds</vt:lpstr>
      <vt:lpstr>Allowable expenditures</vt:lpstr>
      <vt:lpstr>Reporting</vt:lpstr>
      <vt:lpstr>Special considerations for Equipment purchases</vt:lpstr>
      <vt:lpstr>Minor Alterations and Renovations (A/R)</vt:lpstr>
      <vt:lpstr>INVOICE TEMPLATE</vt:lpstr>
      <vt:lpstr>Supporting Documentation</vt:lpstr>
      <vt:lpstr>Funds will be returned to HRSA</vt:lpstr>
      <vt:lpstr>Please feel free to get in touch…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2020-05-21T19:38:12Z</dcterms:created>
  <dcterms:modified xsi:type="dcterms:W3CDTF">2021-07-28T19:33:33Z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