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4"/>
  </p:sldMasterIdLst>
  <p:notesMasterIdLst>
    <p:notesMasterId r:id="rId26"/>
  </p:notesMasterIdLst>
  <p:handoutMasterIdLst>
    <p:handoutMasterId r:id="rId27"/>
  </p:handoutMasterIdLst>
  <p:sldIdLst>
    <p:sldId id="2156" r:id="rId5"/>
    <p:sldId id="2244" r:id="rId6"/>
    <p:sldId id="2256" r:id="rId7"/>
    <p:sldId id="2251" r:id="rId8"/>
    <p:sldId id="2194" r:id="rId9"/>
    <p:sldId id="2281" r:id="rId10"/>
    <p:sldId id="7656" r:id="rId11"/>
    <p:sldId id="2233" r:id="rId12"/>
    <p:sldId id="2277" r:id="rId13"/>
    <p:sldId id="2285" r:id="rId14"/>
    <p:sldId id="7659" r:id="rId15"/>
    <p:sldId id="7660" r:id="rId16"/>
    <p:sldId id="2274" r:id="rId17"/>
    <p:sldId id="2284" r:id="rId18"/>
    <p:sldId id="2286" r:id="rId19"/>
    <p:sldId id="2287" r:id="rId20"/>
    <p:sldId id="2267" r:id="rId21"/>
    <p:sldId id="2289" r:id="rId22"/>
    <p:sldId id="2268" r:id="rId23"/>
    <p:sldId id="2162" r:id="rId24"/>
    <p:sldId id="2230" r:id="rId25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21A83DED-BCFA-4CA2-B690-634FC8465504}">
          <p14:sldIdLst>
            <p14:sldId id="2156"/>
            <p14:sldId id="2244"/>
            <p14:sldId id="2256"/>
            <p14:sldId id="2251"/>
            <p14:sldId id="2194"/>
            <p14:sldId id="2281"/>
            <p14:sldId id="7656"/>
            <p14:sldId id="2233"/>
            <p14:sldId id="2277"/>
            <p14:sldId id="2285"/>
            <p14:sldId id="7659"/>
            <p14:sldId id="7660"/>
            <p14:sldId id="2274"/>
            <p14:sldId id="2284"/>
            <p14:sldId id="2286"/>
            <p14:sldId id="2287"/>
            <p14:sldId id="2267"/>
            <p14:sldId id="2289"/>
            <p14:sldId id="2268"/>
            <p14:sldId id="2162"/>
            <p14:sldId id="2230"/>
          </p14:sldIdLst>
        </p14:section>
        <p14:section name="Default Section" id="{BA762A75-EFB7-4330-869F-3BAC8FE41AA7}">
          <p14:sldIdLst/>
        </p14:section>
        <p14:section name="Untitled Section" id="{83C94590-A831-45FB-BC10-788C4AD5EAF0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D18949A-856A-E995-54A9-8CF64D192E90}" name="Sarah Hohman" initials="SH" userId="S::hohmans@capitolassociates.com::6dc0e744-8247-4ba2-8218-cd8af7f5a6c4" providerId="AD"/>
  <p188:author id="{FA2BBBCA-6EB0-C745-4092-15952FBC0858}" name="Nathan Baugh" initials="NB" userId="S::baughn@capitolassociates.com::0e723d5a-c87f-47cf-b72e-414384af813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9C1E7"/>
    <a:srgbClr val="FFFFFF"/>
    <a:srgbClr val="7FC3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82F25AF-6EFC-A0A3-94CA-3D11707CDB45}" v="3" dt="2026-08-25T14:28:26.86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50" d="100"/>
          <a:sy n="150" d="100"/>
        </p:scale>
        <p:origin x="65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D4A256E-8CB0-4ECF-AB7C-8F7AA99A2821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6290C19-3046-4E2A-86D5-C2A0E86BD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8460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7AE22E9-E90B-49D2-B25B-D74A1C0988DD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1479CFC3-2F03-4DB2-B36C-C3737FB396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9905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79CFC3-2F03-4DB2-B36C-C3737FB396F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834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jpe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jpeg"/><Relationship Id="rId4" Type="http://schemas.openxmlformats.org/officeDocument/2006/relationships/hyperlink" Target="mailto:Sarah.Hohman@narhc.org" TargetMode="Externa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jpe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hyperlink" Target="mailto:Sarah.Hohman@narhc.org" TargetMode="External"/><Relationship Id="rId5" Type="http://schemas.openxmlformats.org/officeDocument/2006/relationships/hyperlink" Target="mailto:Nathan.Baugh@narhc.org" TargetMode="External"/><Relationship Id="rId4" Type="http://schemas.openxmlformats.org/officeDocument/2006/relationships/image" Target="../media/image8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4394112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89466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770890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376BB25A-5DD1-45F2-BBCD-B7E06DF05B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8" y="273050"/>
            <a:ext cx="2841625" cy="221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0F69F4C-4776-41CD-AE36-37A1FCE558DE}"/>
              </a:ext>
            </a:extLst>
          </p:cNvPr>
          <p:cNvSpPr/>
          <p:nvPr/>
        </p:nvSpPr>
        <p:spPr>
          <a:xfrm>
            <a:off x="0" y="6388100"/>
            <a:ext cx="12192000" cy="227013"/>
          </a:xfrm>
          <a:prstGeom prst="rect">
            <a:avLst/>
          </a:prstGeom>
          <a:solidFill>
            <a:srgbClr val="1A2E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4" name="Picture 9" descr="A large green field with trees in the background&#10;&#10;Description automatically generated">
            <a:extLst>
              <a:ext uri="{FF2B5EF4-FFF2-40B4-BE49-F238E27FC236}">
                <a16:creationId xmlns:a16="http://schemas.microsoft.com/office/drawing/2014/main" id="{ED62B7CD-62A5-45DF-93A9-C97DC55E8A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35635" r="2" b="25014"/>
          <a:stretch>
            <a:fillRect/>
          </a:stretch>
        </p:blipFill>
        <p:spPr bwMode="auto">
          <a:xfrm>
            <a:off x="0" y="5688013"/>
            <a:ext cx="12192000" cy="116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DBAF10A-68EC-4B46-A28E-CBD36FC1BB51}"/>
              </a:ext>
            </a:extLst>
          </p:cNvPr>
          <p:cNvSpPr/>
          <p:nvPr/>
        </p:nvSpPr>
        <p:spPr>
          <a:xfrm>
            <a:off x="0" y="5159375"/>
            <a:ext cx="12192000" cy="527050"/>
          </a:xfrm>
          <a:prstGeom prst="rect">
            <a:avLst/>
          </a:prstGeom>
          <a:solidFill>
            <a:srgbClr val="1A2E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>
                <a:solidFill>
                  <a:srgbClr val="FFFFFF"/>
                </a:solidFill>
                <a:latin typeface="Century Gothic" panose="020B0502020202020204" pitchFamily="34" charset="0"/>
              </a:rPr>
              <a:t>2 E. Main St, Fremont, MI 49412     |     866-306-1961     |     NARHC.org</a:t>
            </a:r>
          </a:p>
        </p:txBody>
      </p:sp>
      <p:sp>
        <p:nvSpPr>
          <p:cNvPr id="6" name="TextBox 12">
            <a:extLst>
              <a:ext uri="{FF2B5EF4-FFF2-40B4-BE49-F238E27FC236}">
                <a16:creationId xmlns:a16="http://schemas.microsoft.com/office/drawing/2014/main" id="{0382EED2-5488-4166-A964-26A954E516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8225" y="2486025"/>
            <a:ext cx="50355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sz="7200">
                <a:latin typeface="Century Gothic" panose="020B0502020202020204" pitchFamily="34" charset="0"/>
              </a:rPr>
              <a:t>Thank You!</a:t>
            </a:r>
          </a:p>
        </p:txBody>
      </p:sp>
      <p:pic>
        <p:nvPicPr>
          <p:cNvPr id="7" name="Picture 13" descr="A large body of water&#10;&#10;Description automatically generated">
            <a:extLst>
              <a:ext uri="{FF2B5EF4-FFF2-40B4-BE49-F238E27FC236}">
                <a16:creationId xmlns:a16="http://schemas.microsoft.com/office/drawing/2014/main" id="{42519A1C-0E66-4D3F-9FCA-14D1D594D0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49" b="33430"/>
          <a:stretch>
            <a:fillRect/>
          </a:stretch>
        </p:blipFill>
        <p:spPr bwMode="auto">
          <a:xfrm>
            <a:off x="0" y="5686425"/>
            <a:ext cx="12192000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87667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Nathans 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E6051C5-BA09-4F76-8AB6-2CD49EA17202}"/>
              </a:ext>
            </a:extLst>
          </p:cNvPr>
          <p:cNvSpPr/>
          <p:nvPr/>
        </p:nvSpPr>
        <p:spPr>
          <a:xfrm>
            <a:off x="0" y="6388100"/>
            <a:ext cx="12192000" cy="227013"/>
          </a:xfrm>
          <a:prstGeom prst="rect">
            <a:avLst/>
          </a:prstGeom>
          <a:solidFill>
            <a:srgbClr val="1A2E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3" name="Picture 7" descr="A large green field with trees in the background&#10;&#10;Description automatically generated">
            <a:extLst>
              <a:ext uri="{FF2B5EF4-FFF2-40B4-BE49-F238E27FC236}">
                <a16:creationId xmlns:a16="http://schemas.microsoft.com/office/drawing/2014/main" id="{29CA4E2A-35B7-4D3B-AB16-1EB60DC813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35635" r="2" b="25014"/>
          <a:stretch>
            <a:fillRect/>
          </a:stretch>
        </p:blipFill>
        <p:spPr bwMode="auto">
          <a:xfrm>
            <a:off x="0" y="5688013"/>
            <a:ext cx="12192000" cy="116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E16FA5B-3B56-4F1F-B957-46F871521665}"/>
              </a:ext>
            </a:extLst>
          </p:cNvPr>
          <p:cNvSpPr/>
          <p:nvPr/>
        </p:nvSpPr>
        <p:spPr>
          <a:xfrm>
            <a:off x="0" y="5486400"/>
            <a:ext cx="12192000" cy="200025"/>
          </a:xfrm>
          <a:prstGeom prst="rect">
            <a:avLst/>
          </a:prstGeom>
          <a:solidFill>
            <a:srgbClr val="1A2E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>
                <a:solidFill>
                  <a:srgbClr val="FFFFFF"/>
                </a:solidFill>
                <a:latin typeface="Century Gothic" panose="020B0502020202020204" pitchFamily="34" charset="0"/>
              </a:rPr>
              <a:t>2 E. Main St, Fremont, MI 49412     |     866-306-1961     |     NARHC.org</a:t>
            </a:r>
          </a:p>
        </p:txBody>
      </p:sp>
      <p:pic>
        <p:nvPicPr>
          <p:cNvPr id="5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AB098201-14DF-47E9-B2C5-31661CC12E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8" y="273050"/>
            <a:ext cx="2841625" cy="221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12">
            <a:extLst>
              <a:ext uri="{FF2B5EF4-FFF2-40B4-BE49-F238E27FC236}">
                <a16:creationId xmlns:a16="http://schemas.microsoft.com/office/drawing/2014/main" id="{44C7136E-1E7E-457A-A21F-55FD0F14F7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8588" y="1171575"/>
            <a:ext cx="6516687" cy="321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Aft>
                <a:spcPts val="600"/>
              </a:spcAft>
              <a:defRPr/>
            </a:pPr>
            <a:r>
              <a:rPr lang="en-US" altLang="en-US" sz="2800" dirty="0">
                <a:latin typeface="Century Gothic" panose="020B0502020202020204" pitchFamily="34" charset="0"/>
              </a:rPr>
              <a:t>Sarah Hohman, MPH, CRHCP</a:t>
            </a:r>
          </a:p>
          <a:p>
            <a:pPr eaLnBrk="1" hangingPunct="1">
              <a:defRPr/>
            </a:pPr>
            <a:endParaRPr lang="en-US" altLang="en-US" sz="2400" dirty="0">
              <a:latin typeface="Century Gothic" panose="020B0502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US" altLang="en-US" sz="2400" dirty="0">
                <a:latin typeface="Century Gothic" panose="020B0502020202020204" pitchFamily="34" charset="0"/>
              </a:rPr>
              <a:t>Director of Government Affairs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US" altLang="en-US" sz="2400" dirty="0">
                <a:latin typeface="Century Gothic" panose="020B0502020202020204" pitchFamily="34" charset="0"/>
              </a:rPr>
              <a:t>National Association of Rural Health Clinics</a:t>
            </a:r>
          </a:p>
          <a:p>
            <a:pPr eaLnBrk="1" hangingPunct="1">
              <a:defRPr/>
            </a:pPr>
            <a:endParaRPr lang="en-US" altLang="en-US" sz="2400" dirty="0">
              <a:latin typeface="Century Gothic" panose="020B0502020202020204" pitchFamily="34" charset="0"/>
            </a:endParaRPr>
          </a:p>
          <a:p>
            <a:pPr eaLnBrk="1" hangingPunct="1">
              <a:defRPr/>
            </a:pPr>
            <a:r>
              <a:rPr lang="en-US" altLang="en-US" sz="3200" dirty="0">
                <a:latin typeface="Century Gothic" panose="020B0502020202020204" pitchFamily="34" charset="0"/>
              </a:rPr>
              <a:t>202-543-0348</a:t>
            </a:r>
          </a:p>
          <a:p>
            <a:pPr eaLnBrk="1" hangingPunct="1">
              <a:defRPr/>
            </a:pPr>
            <a:r>
              <a:rPr lang="en-US" altLang="en-US" sz="3200" dirty="0">
                <a:latin typeface="Century Gothic" panose="020B0502020202020204" pitchFamily="34" charset="0"/>
                <a:hlinkClick r:id="rId4"/>
              </a:rPr>
              <a:t>Sarah.Hohman@narhc.org</a:t>
            </a:r>
            <a:r>
              <a:rPr lang="en-US" altLang="en-US" sz="3200" dirty="0">
                <a:latin typeface="Century Gothic" panose="020B0502020202020204" pitchFamily="34" charset="0"/>
              </a:rPr>
              <a:t> </a:t>
            </a:r>
          </a:p>
        </p:txBody>
      </p:sp>
      <p:pic>
        <p:nvPicPr>
          <p:cNvPr id="7" name="Picture 13" descr="A large body of water&#10;&#10;Description automatically generated">
            <a:extLst>
              <a:ext uri="{FF2B5EF4-FFF2-40B4-BE49-F238E27FC236}">
                <a16:creationId xmlns:a16="http://schemas.microsoft.com/office/drawing/2014/main" id="{E8B7B4E4-12F9-450B-95E1-BF25E24987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49" b="33430"/>
          <a:stretch>
            <a:fillRect/>
          </a:stretch>
        </p:blipFill>
        <p:spPr bwMode="auto">
          <a:xfrm>
            <a:off x="0" y="5686425"/>
            <a:ext cx="12192000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39512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thans 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E6051C5-BA09-4F76-8AB6-2CD49EA17202}"/>
              </a:ext>
            </a:extLst>
          </p:cNvPr>
          <p:cNvSpPr/>
          <p:nvPr/>
        </p:nvSpPr>
        <p:spPr>
          <a:xfrm>
            <a:off x="0" y="6388100"/>
            <a:ext cx="12192000" cy="227013"/>
          </a:xfrm>
          <a:prstGeom prst="rect">
            <a:avLst/>
          </a:prstGeom>
          <a:solidFill>
            <a:srgbClr val="1A2E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3" name="Picture 7" descr="A large green field with trees in the background&#10;&#10;Description automatically generated">
            <a:extLst>
              <a:ext uri="{FF2B5EF4-FFF2-40B4-BE49-F238E27FC236}">
                <a16:creationId xmlns:a16="http://schemas.microsoft.com/office/drawing/2014/main" id="{29CA4E2A-35B7-4D3B-AB16-1EB60DC813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35635" r="2" b="25014"/>
          <a:stretch>
            <a:fillRect/>
          </a:stretch>
        </p:blipFill>
        <p:spPr bwMode="auto">
          <a:xfrm>
            <a:off x="0" y="5688013"/>
            <a:ext cx="12192000" cy="116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E16FA5B-3B56-4F1F-B957-46F871521665}"/>
              </a:ext>
            </a:extLst>
          </p:cNvPr>
          <p:cNvSpPr/>
          <p:nvPr/>
        </p:nvSpPr>
        <p:spPr>
          <a:xfrm>
            <a:off x="0" y="5486400"/>
            <a:ext cx="12192000" cy="200025"/>
          </a:xfrm>
          <a:prstGeom prst="rect">
            <a:avLst/>
          </a:prstGeom>
          <a:solidFill>
            <a:srgbClr val="1A2E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>
                <a:solidFill>
                  <a:srgbClr val="FFFFFF"/>
                </a:solidFill>
                <a:latin typeface="Century Gothic" panose="020B0502020202020204" pitchFamily="34" charset="0"/>
              </a:rPr>
              <a:t>2 E. Main St, Fremont, MI 49412     |     866-306-1961     |     NARHC.org</a:t>
            </a:r>
          </a:p>
        </p:txBody>
      </p:sp>
      <p:pic>
        <p:nvPicPr>
          <p:cNvPr id="5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AB098201-14DF-47E9-B2C5-31661CC12E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8" y="273050"/>
            <a:ext cx="2841625" cy="221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12">
            <a:extLst>
              <a:ext uri="{FF2B5EF4-FFF2-40B4-BE49-F238E27FC236}">
                <a16:creationId xmlns:a16="http://schemas.microsoft.com/office/drawing/2014/main" id="{44C7136E-1E7E-457A-A21F-55FD0F14F7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8588" y="1171575"/>
            <a:ext cx="6516687" cy="321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Aft>
                <a:spcPts val="600"/>
              </a:spcAft>
              <a:defRPr/>
            </a:pPr>
            <a:r>
              <a:rPr lang="en-US" altLang="en-US" sz="2800">
                <a:latin typeface="Century Gothic" panose="020B0502020202020204" pitchFamily="34" charset="0"/>
              </a:rPr>
              <a:t>Nathan Baugh</a:t>
            </a:r>
          </a:p>
          <a:p>
            <a:pPr eaLnBrk="1" hangingPunct="1">
              <a:defRPr/>
            </a:pPr>
            <a:endParaRPr lang="en-US" altLang="en-US" sz="2400">
              <a:latin typeface="Century Gothic" panose="020B0502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US" altLang="en-US" sz="2400">
                <a:latin typeface="Century Gothic" panose="020B0502020202020204" pitchFamily="34" charset="0"/>
              </a:rPr>
              <a:t>Director of Government Affairs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US" altLang="en-US" sz="2400">
                <a:latin typeface="Century Gothic" panose="020B0502020202020204" pitchFamily="34" charset="0"/>
              </a:rPr>
              <a:t>National Association of Rural Health Clinics</a:t>
            </a:r>
          </a:p>
          <a:p>
            <a:pPr eaLnBrk="1" hangingPunct="1">
              <a:defRPr/>
            </a:pPr>
            <a:endParaRPr lang="en-US" altLang="en-US" sz="2400">
              <a:latin typeface="Century Gothic" panose="020B0502020202020204" pitchFamily="34" charset="0"/>
            </a:endParaRPr>
          </a:p>
          <a:p>
            <a:pPr eaLnBrk="1" hangingPunct="1">
              <a:defRPr/>
            </a:pPr>
            <a:r>
              <a:rPr lang="en-US" altLang="en-US" sz="3200">
                <a:latin typeface="Century Gothic" panose="020B0502020202020204" pitchFamily="34" charset="0"/>
              </a:rPr>
              <a:t>202-543-0348</a:t>
            </a:r>
          </a:p>
          <a:p>
            <a:pPr eaLnBrk="1" hangingPunct="1">
              <a:defRPr/>
            </a:pPr>
            <a:r>
              <a:rPr lang="en-US" altLang="en-US" sz="3200">
                <a:latin typeface="Century Gothic" panose="020B0502020202020204" pitchFamily="34" charset="0"/>
              </a:rPr>
              <a:t>Nathan.baugh@narhc.org</a:t>
            </a:r>
          </a:p>
        </p:txBody>
      </p:sp>
      <p:pic>
        <p:nvPicPr>
          <p:cNvPr id="7" name="Picture 13" descr="A large body of water&#10;&#10;Description automatically generated">
            <a:extLst>
              <a:ext uri="{FF2B5EF4-FFF2-40B4-BE49-F238E27FC236}">
                <a16:creationId xmlns:a16="http://schemas.microsoft.com/office/drawing/2014/main" id="{E8B7B4E4-12F9-450B-95E1-BF25E24987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49" b="33430"/>
          <a:stretch>
            <a:fillRect/>
          </a:stretch>
        </p:blipFill>
        <p:spPr bwMode="auto">
          <a:xfrm>
            <a:off x="0" y="5686425"/>
            <a:ext cx="12192000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3991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rahs 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E6051C5-BA09-4F76-8AB6-2CD49EA17202}"/>
              </a:ext>
            </a:extLst>
          </p:cNvPr>
          <p:cNvSpPr/>
          <p:nvPr userDrawn="1"/>
        </p:nvSpPr>
        <p:spPr>
          <a:xfrm>
            <a:off x="0" y="6388100"/>
            <a:ext cx="12192000" cy="227013"/>
          </a:xfrm>
          <a:prstGeom prst="rect">
            <a:avLst/>
          </a:prstGeom>
          <a:solidFill>
            <a:srgbClr val="1A2E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3" name="Picture 7" descr="A large green field with trees in the background&#10;&#10;Description automatically generated">
            <a:extLst>
              <a:ext uri="{FF2B5EF4-FFF2-40B4-BE49-F238E27FC236}">
                <a16:creationId xmlns:a16="http://schemas.microsoft.com/office/drawing/2014/main" id="{29CA4E2A-35B7-4D3B-AB16-1EB60DC8133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35635" r="2" b="25014"/>
          <a:stretch>
            <a:fillRect/>
          </a:stretch>
        </p:blipFill>
        <p:spPr bwMode="auto">
          <a:xfrm>
            <a:off x="0" y="5688013"/>
            <a:ext cx="12192000" cy="116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E16FA5B-3B56-4F1F-B957-46F871521665}"/>
              </a:ext>
            </a:extLst>
          </p:cNvPr>
          <p:cNvSpPr/>
          <p:nvPr userDrawn="1"/>
        </p:nvSpPr>
        <p:spPr>
          <a:xfrm>
            <a:off x="0" y="5486400"/>
            <a:ext cx="12192000" cy="200025"/>
          </a:xfrm>
          <a:prstGeom prst="rect">
            <a:avLst/>
          </a:prstGeom>
          <a:solidFill>
            <a:srgbClr val="1A2E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>
                <a:solidFill>
                  <a:srgbClr val="FFFFFF"/>
                </a:solidFill>
                <a:latin typeface="Century Gothic" panose="020B0502020202020204" pitchFamily="34" charset="0"/>
              </a:rPr>
              <a:t>2 E. Main St, Fremont, MI 49412     |     866-306-1961     |     NARHC.org</a:t>
            </a:r>
          </a:p>
        </p:txBody>
      </p:sp>
      <p:pic>
        <p:nvPicPr>
          <p:cNvPr id="5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AB098201-14DF-47E9-B2C5-31661CC12E8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8429" y="0"/>
            <a:ext cx="1647919" cy="1283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3" descr="A large body of water&#10;&#10;Description automatically generated">
            <a:extLst>
              <a:ext uri="{FF2B5EF4-FFF2-40B4-BE49-F238E27FC236}">
                <a16:creationId xmlns:a16="http://schemas.microsoft.com/office/drawing/2014/main" id="{E8B7B4E4-12F9-450B-95E1-BF25E249879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49" b="33430"/>
          <a:stretch>
            <a:fillRect/>
          </a:stretch>
        </p:blipFill>
        <p:spPr bwMode="auto">
          <a:xfrm>
            <a:off x="0" y="5686425"/>
            <a:ext cx="12192000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679EE05B-82E0-868E-2CFF-68CCDBA49CB4}"/>
              </a:ext>
            </a:extLst>
          </p:cNvPr>
          <p:cNvSpPr txBox="1">
            <a:spLocks/>
          </p:cNvSpPr>
          <p:nvPr userDrawn="1"/>
        </p:nvSpPr>
        <p:spPr bwMode="auto">
          <a:xfrm>
            <a:off x="7554403" y="742633"/>
            <a:ext cx="3771175" cy="2245571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/>
            <a:r>
              <a:rPr lang="en-US" sz="1800" u="sng">
                <a:latin typeface="Century Gothic"/>
              </a:rPr>
              <a:t>Nathan Baugh</a:t>
            </a:r>
            <a:br>
              <a:rPr lang="en-US" sz="1800"/>
            </a:br>
            <a:br>
              <a:rPr lang="en-US" sz="1800"/>
            </a:br>
            <a:r>
              <a:rPr lang="en-US" sz="1800">
                <a:latin typeface="Century Gothic"/>
              </a:rPr>
              <a:t>Executive Director</a:t>
            </a:r>
            <a:br>
              <a:rPr lang="en-US" sz="1800"/>
            </a:br>
            <a:br>
              <a:rPr lang="en-US" sz="1800"/>
            </a:br>
            <a:r>
              <a:rPr lang="en-US" sz="1800">
                <a:latin typeface="Century Gothic"/>
              </a:rPr>
              <a:t>National Association of Rural Health Clinics</a:t>
            </a:r>
            <a:br>
              <a:rPr lang="en-US" sz="1800"/>
            </a:br>
            <a:br>
              <a:rPr lang="en-US" sz="1800"/>
            </a:br>
            <a:r>
              <a:rPr lang="en-US" sz="1800">
                <a:latin typeface="Century Gothic"/>
              </a:rPr>
              <a:t>202-543-0348</a:t>
            </a:r>
            <a:br>
              <a:rPr lang="en-US" sz="1800"/>
            </a:br>
            <a:r>
              <a:rPr lang="en-US" sz="1800">
                <a:latin typeface="Century Gothic"/>
                <a:hlinkClick r:id="rId5"/>
              </a:rPr>
              <a:t>Nathan.Baugh@narhc.org</a:t>
            </a:r>
            <a:r>
              <a:rPr lang="en-US" sz="1800">
                <a:latin typeface="Century Gothic"/>
              </a:rPr>
              <a:t> </a:t>
            </a:r>
            <a:endParaRPr lang="en-US" sz="180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BFEDAAA-C459-E413-5BF2-C6D0B986C8C5}"/>
              </a:ext>
            </a:extLst>
          </p:cNvPr>
          <p:cNvSpPr txBox="1"/>
          <p:nvPr userDrawn="1"/>
        </p:nvSpPr>
        <p:spPr>
          <a:xfrm>
            <a:off x="3440762" y="3126929"/>
            <a:ext cx="5443251" cy="2308324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800" u="sng">
                <a:latin typeface="Century Gothic"/>
              </a:rPr>
              <a:t>Mo Sullivan, MSL, CRHCP</a:t>
            </a:r>
            <a:r>
              <a:rPr lang="en-US" sz="1800">
                <a:solidFill>
                  <a:srgbClr val="000000"/>
                </a:solidFill>
                <a:latin typeface="Century Gothic"/>
              </a:rPr>
              <a:t>​</a:t>
            </a:r>
            <a:br>
              <a:rPr lang="en-US" sz="1800">
                <a:latin typeface="Century Gothic"/>
              </a:rPr>
            </a:br>
            <a:r>
              <a:rPr lang="en-US" sz="1800">
                <a:solidFill>
                  <a:srgbClr val="000000"/>
                </a:solidFill>
                <a:latin typeface="Century Gothic"/>
              </a:rPr>
              <a:t>​</a:t>
            </a:r>
            <a:br>
              <a:rPr lang="en-US" sz="1800">
                <a:latin typeface="Century Gothic"/>
              </a:rPr>
            </a:br>
            <a:r>
              <a:rPr lang="en-US" sz="1800">
                <a:latin typeface="Century Gothic"/>
              </a:rPr>
              <a:t>Government Affairs</a:t>
            </a:r>
            <a:r>
              <a:rPr lang="en-US" sz="1800">
                <a:solidFill>
                  <a:srgbClr val="000000"/>
                </a:solidFill>
                <a:latin typeface="Century Gothic"/>
              </a:rPr>
              <a:t>​ Associate</a:t>
            </a:r>
            <a:br>
              <a:rPr lang="en-US" sz="1800">
                <a:latin typeface="Century Gothic"/>
              </a:rPr>
            </a:br>
            <a:r>
              <a:rPr lang="en-US" sz="1800">
                <a:solidFill>
                  <a:srgbClr val="000000"/>
                </a:solidFill>
                <a:latin typeface="Century Gothic"/>
              </a:rPr>
              <a:t>​</a:t>
            </a:r>
            <a:br>
              <a:rPr lang="en-US" sz="1800">
                <a:latin typeface="Century Gothic"/>
              </a:rPr>
            </a:br>
            <a:r>
              <a:rPr lang="en-US" sz="1800">
                <a:latin typeface="Century Gothic"/>
              </a:rPr>
              <a:t>National Association of Rural Health Clinics</a:t>
            </a:r>
            <a:r>
              <a:rPr lang="en-US" sz="1800">
                <a:solidFill>
                  <a:srgbClr val="000000"/>
                </a:solidFill>
                <a:latin typeface="Century Gothic"/>
              </a:rPr>
              <a:t>​</a:t>
            </a:r>
            <a:br>
              <a:rPr lang="en-US" sz="1800">
                <a:latin typeface="Century Gothic"/>
              </a:rPr>
            </a:br>
            <a:r>
              <a:rPr lang="en-US" sz="1800">
                <a:solidFill>
                  <a:srgbClr val="000000"/>
                </a:solidFill>
                <a:latin typeface="Century Gothic"/>
              </a:rPr>
              <a:t>​</a:t>
            </a:r>
            <a:br>
              <a:rPr lang="en-US" sz="1800">
                <a:latin typeface="Century Gothic"/>
              </a:rPr>
            </a:br>
            <a:r>
              <a:rPr lang="en-US" sz="1800">
                <a:latin typeface="Century Gothic"/>
              </a:rPr>
              <a:t>202-543-0348</a:t>
            </a:r>
            <a:r>
              <a:rPr lang="en-US" sz="1800">
                <a:solidFill>
                  <a:srgbClr val="000000"/>
                </a:solidFill>
                <a:latin typeface="Century Gothic"/>
              </a:rPr>
              <a:t>​</a:t>
            </a:r>
            <a:br>
              <a:rPr lang="en-US" sz="1800">
                <a:latin typeface="Century Gothic"/>
              </a:rPr>
            </a:br>
            <a:r>
              <a:rPr lang="en-US" sz="1800" u="sng">
                <a:solidFill>
                  <a:srgbClr val="1C6294"/>
                </a:solidFill>
                <a:latin typeface="Century Gothic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Mo</a:t>
            </a:r>
            <a:r>
              <a:rPr lang="en-US" sz="1800" u="sng">
                <a:solidFill>
                  <a:srgbClr val="1C6294"/>
                </a:solidFill>
                <a:latin typeface="Century Gothic"/>
                <a:hlinkClick r:id="rId6"/>
              </a:rPr>
              <a:t>.Sullivan@</a:t>
            </a:r>
            <a:r>
              <a:rPr lang="en-US" sz="1800" u="sng">
                <a:solidFill>
                  <a:srgbClr val="1C6294"/>
                </a:solidFill>
                <a:latin typeface="Century Gothic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narhc.org</a:t>
            </a:r>
            <a:endParaRPr lang="en-US" sz="180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4B8B174-FB9D-BEB1-DBEF-A492BBB08971}"/>
              </a:ext>
            </a:extLst>
          </p:cNvPr>
          <p:cNvSpPr txBox="1">
            <a:spLocks/>
          </p:cNvSpPr>
          <p:nvPr userDrawn="1"/>
        </p:nvSpPr>
        <p:spPr bwMode="auto">
          <a:xfrm>
            <a:off x="999199" y="737891"/>
            <a:ext cx="3771175" cy="2245571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/>
            <a:r>
              <a:rPr lang="en-US" sz="1800" u="sng">
                <a:latin typeface="Century Gothic"/>
              </a:rPr>
              <a:t>Sarah Hohman, MPH, CRHCP</a:t>
            </a:r>
            <a:br>
              <a:rPr lang="en-US" sz="1800"/>
            </a:br>
            <a:br>
              <a:rPr lang="en-US" sz="1800"/>
            </a:br>
            <a:r>
              <a:rPr lang="en-US" sz="1800">
                <a:latin typeface="Century Gothic"/>
              </a:rPr>
              <a:t>Director of Government Affairs</a:t>
            </a:r>
            <a:br>
              <a:rPr lang="en-US" sz="1800"/>
            </a:br>
            <a:br>
              <a:rPr lang="en-US" sz="1800"/>
            </a:br>
            <a:r>
              <a:rPr lang="en-US" sz="1800">
                <a:latin typeface="Century Gothic"/>
              </a:rPr>
              <a:t>National Association of Rural Health Clinics</a:t>
            </a:r>
            <a:br>
              <a:rPr lang="en-US" sz="1800"/>
            </a:br>
            <a:br>
              <a:rPr lang="en-US" sz="1800"/>
            </a:br>
            <a:r>
              <a:rPr lang="en-US" sz="1800">
                <a:latin typeface="Century Gothic"/>
              </a:rPr>
              <a:t>202-543-0348</a:t>
            </a:r>
            <a:br>
              <a:rPr lang="en-US" sz="1800"/>
            </a:br>
            <a:r>
              <a:rPr lang="en-US" sz="1800">
                <a:hlinkClick r:id="rId6"/>
              </a:rPr>
              <a:t>Sarah.Hohman@narhc.org</a:t>
            </a:r>
            <a:r>
              <a:rPr lang="en-US" sz="18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03712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2">
            <a:extLst>
              <a:ext uri="{FF2B5EF4-FFF2-40B4-BE49-F238E27FC236}">
                <a16:creationId xmlns:a16="http://schemas.microsoft.com/office/drawing/2014/main" id="{A5B12DC2-98BA-21B2-CDDD-02036A87B6E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192306" y="3721577"/>
            <a:ext cx="3807387" cy="1785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Aft>
                <a:spcPts val="600"/>
              </a:spcAft>
            </a:pPr>
            <a:r>
              <a:rPr lang="en-US" altLang="en-US" sz="2000" b="1" dirty="0">
                <a:latin typeface="Century Gothic" panose="020B0502020202020204" pitchFamily="34" charset="0"/>
              </a:rPr>
              <a:t>Sarah Hohman, MPH, CRHCP</a:t>
            </a:r>
          </a:p>
          <a:p>
            <a:pPr algn="ctr" eaLnBrk="1" hangingPunct="1">
              <a:spcAft>
                <a:spcPts val="600"/>
              </a:spcAft>
            </a:pPr>
            <a:r>
              <a:rPr lang="en-US" altLang="en-US" sz="2000" dirty="0">
                <a:latin typeface="Century Gothic" panose="020B0502020202020204" pitchFamily="34" charset="0"/>
              </a:rPr>
              <a:t>Director of Government Affairs</a:t>
            </a:r>
          </a:p>
          <a:p>
            <a:pPr algn="ctr" eaLnBrk="1" hangingPunct="1">
              <a:spcAft>
                <a:spcPts val="600"/>
              </a:spcAft>
            </a:pPr>
            <a:r>
              <a:rPr lang="en-US" altLang="en-US" sz="2000" dirty="0">
                <a:latin typeface="Century Gothic" panose="020B0502020202020204" pitchFamily="34" charset="0"/>
              </a:rPr>
              <a:t>National Association of Rural Health Clinics</a:t>
            </a:r>
          </a:p>
        </p:txBody>
      </p:sp>
      <p:sp>
        <p:nvSpPr>
          <p:cNvPr id="5" name="TextBox 12">
            <a:extLst>
              <a:ext uri="{FF2B5EF4-FFF2-40B4-BE49-F238E27FC236}">
                <a16:creationId xmlns:a16="http://schemas.microsoft.com/office/drawing/2014/main" id="{E5210AE6-1F59-096A-F1F2-6B6FE4DCB5D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91060" y="3783648"/>
            <a:ext cx="3490258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Aft>
                <a:spcPts val="600"/>
              </a:spcAft>
            </a:pPr>
            <a:r>
              <a:rPr lang="en-US" altLang="en-US" sz="2000" b="1">
                <a:latin typeface="Century Gothic" panose="020B0502020202020204" pitchFamily="34" charset="0"/>
              </a:rPr>
              <a:t>Nathan Baugh</a:t>
            </a:r>
          </a:p>
          <a:p>
            <a:pPr algn="ctr" eaLnBrk="1" hangingPunct="1">
              <a:spcAft>
                <a:spcPts val="600"/>
              </a:spcAft>
            </a:pPr>
            <a:r>
              <a:rPr lang="en-US" altLang="en-US" sz="2000">
                <a:latin typeface="Century Gothic" panose="020B0502020202020204" pitchFamily="34" charset="0"/>
              </a:rPr>
              <a:t>Executive Director</a:t>
            </a:r>
          </a:p>
          <a:p>
            <a:pPr algn="ctr" eaLnBrk="1" hangingPunct="1">
              <a:spcAft>
                <a:spcPts val="600"/>
              </a:spcAft>
            </a:pPr>
            <a:r>
              <a:rPr lang="en-US" altLang="en-US" sz="2000">
                <a:latin typeface="Century Gothic" panose="020B0502020202020204" pitchFamily="34" charset="0"/>
              </a:rPr>
              <a:t>National Association of Rural Health Clinics</a:t>
            </a:r>
          </a:p>
        </p:txBody>
      </p:sp>
      <p:sp>
        <p:nvSpPr>
          <p:cNvPr id="6" name="TextBox 12">
            <a:extLst>
              <a:ext uri="{FF2B5EF4-FFF2-40B4-BE49-F238E27FC236}">
                <a16:creationId xmlns:a16="http://schemas.microsoft.com/office/drawing/2014/main" id="{EF4B3744-CA7A-1209-5CAF-DC730AA7D8F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600141" y="3717171"/>
            <a:ext cx="3528311" cy="1785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Aft>
                <a:spcPts val="600"/>
              </a:spcAft>
            </a:pPr>
            <a:r>
              <a:rPr lang="en-US" altLang="en-US" sz="2000" b="1">
                <a:latin typeface="Century Gothic" panose="020B0502020202020204" pitchFamily="34" charset="0"/>
              </a:rPr>
              <a:t>Mo Sullivan, MSL, CRHCP</a:t>
            </a:r>
          </a:p>
          <a:p>
            <a:pPr algn="ctr" eaLnBrk="1" hangingPunct="1">
              <a:spcAft>
                <a:spcPts val="600"/>
              </a:spcAft>
            </a:pPr>
            <a:r>
              <a:rPr lang="en-US" altLang="en-US" sz="2000">
                <a:latin typeface="Century Gothic" panose="020B0502020202020204" pitchFamily="34" charset="0"/>
              </a:rPr>
              <a:t>Government Affairs Associate</a:t>
            </a:r>
          </a:p>
          <a:p>
            <a:pPr algn="ctr" eaLnBrk="1" hangingPunct="1">
              <a:spcAft>
                <a:spcPts val="600"/>
              </a:spcAft>
            </a:pPr>
            <a:r>
              <a:rPr lang="en-US" altLang="en-US" sz="2000">
                <a:latin typeface="Century Gothic" panose="020B0502020202020204" pitchFamily="34" charset="0"/>
              </a:rPr>
              <a:t>National Association of Rural Health Clinics</a:t>
            </a:r>
          </a:p>
        </p:txBody>
      </p:sp>
      <p:pic>
        <p:nvPicPr>
          <p:cNvPr id="7" name="Content Placeholder 8">
            <a:extLst>
              <a:ext uri="{FF2B5EF4-FFF2-40B4-BE49-F238E27FC236}">
                <a16:creationId xmlns:a16="http://schemas.microsoft.com/office/drawing/2014/main" id="{0156F534-C04B-9C63-A0FE-A8A5C7F4D9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77942" y="680215"/>
            <a:ext cx="2516494" cy="2748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A person smiling in front of a building&#10;&#10;Description automatically generated">
            <a:extLst>
              <a:ext uri="{FF2B5EF4-FFF2-40B4-BE49-F238E27FC236}">
                <a16:creationId xmlns:a16="http://schemas.microsoft.com/office/drawing/2014/main" id="{80AF22B4-4437-AD78-EEB9-BC2CB4A64D7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11514" t="32949" r="-640" b="319"/>
          <a:stretch/>
        </p:blipFill>
        <p:spPr>
          <a:xfrm>
            <a:off x="8923399" y="680215"/>
            <a:ext cx="2750535" cy="2745864"/>
          </a:xfrm>
          <a:prstGeom prst="rect">
            <a:avLst/>
          </a:prstGeom>
        </p:spPr>
      </p:pic>
      <p:pic>
        <p:nvPicPr>
          <p:cNvPr id="3" name="Picture 2" descr="A person in a blue shirt&#10;&#10;AI-generated content may be incorrect.">
            <a:extLst>
              <a:ext uri="{FF2B5EF4-FFF2-40B4-BE49-F238E27FC236}">
                <a16:creationId xmlns:a16="http://schemas.microsoft.com/office/drawing/2014/main" id="{613266E5-C58E-CF25-32E8-3A839E94FB5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14" r="14657"/>
          <a:stretch/>
        </p:blipFill>
        <p:spPr>
          <a:xfrm>
            <a:off x="4720732" y="660383"/>
            <a:ext cx="2750534" cy="2785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626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82158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78761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5348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567846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DC8789B-75F0-4CED-B96C-C2DE1D8B06C6}"/>
              </a:ext>
            </a:extLst>
          </p:cNvPr>
          <p:cNvSpPr/>
          <p:nvPr/>
        </p:nvSpPr>
        <p:spPr>
          <a:xfrm>
            <a:off x="0" y="6388100"/>
            <a:ext cx="12192000" cy="227013"/>
          </a:xfrm>
          <a:prstGeom prst="rect">
            <a:avLst/>
          </a:prstGeom>
          <a:solidFill>
            <a:schemeClr val="tx1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497312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54141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36210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14658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8981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07A9DDE1-65FB-47C3-B835-46EAF9FE77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12FD380C-C23D-4B79-92B0-42F72EFB65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20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pic>
        <p:nvPicPr>
          <p:cNvPr id="2052" name="Picture 11" descr="A large body of water&#10;&#10;Description automatically generated">
            <a:extLst>
              <a:ext uri="{FF2B5EF4-FFF2-40B4-BE49-F238E27FC236}">
                <a16:creationId xmlns:a16="http://schemas.microsoft.com/office/drawing/2014/main" id="{22807868-B5D6-4AF9-834C-D352096C24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291" b="41122"/>
          <a:stretch>
            <a:fillRect/>
          </a:stretch>
        </p:blipFill>
        <p:spPr bwMode="auto">
          <a:xfrm>
            <a:off x="0" y="6269038"/>
            <a:ext cx="121920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8315B69-326D-4CA4-985C-49AEE8A41ACA}"/>
              </a:ext>
            </a:extLst>
          </p:cNvPr>
          <p:cNvSpPr/>
          <p:nvPr/>
        </p:nvSpPr>
        <p:spPr>
          <a:xfrm>
            <a:off x="0" y="6084888"/>
            <a:ext cx="12192000" cy="184150"/>
          </a:xfrm>
          <a:prstGeom prst="rect">
            <a:avLst/>
          </a:prstGeom>
          <a:solidFill>
            <a:srgbClr val="1A2E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solidFill>
                  <a:srgbClr val="FFFFFF"/>
                </a:solidFill>
                <a:latin typeface="Century Gothic" panose="020B0502020202020204" pitchFamily="34" charset="0"/>
              </a:rPr>
              <a:t>1009 Duke Street Alexandria, VA 22314 | 866-306-1961 | NARHC.org</a:t>
            </a:r>
          </a:p>
        </p:txBody>
      </p:sp>
      <p:pic>
        <p:nvPicPr>
          <p:cNvPr id="2054" name="Picture 8" descr="A close up of a sign&#10;&#10;Description automatically generated">
            <a:extLst>
              <a:ext uri="{FF2B5EF4-FFF2-40B4-BE49-F238E27FC236}">
                <a16:creationId xmlns:a16="http://schemas.microsoft.com/office/drawing/2014/main" id="{659FC985-CB49-4D54-892D-2D56BEEA85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50" y="6305550"/>
            <a:ext cx="615950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7005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3" r:id="rId13"/>
    <p:sldLayoutId id="2147483691" r:id="rId14"/>
    <p:sldLayoutId id="2147483692" r:id="rId15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Century Gothic" panose="020B0502020202020204" pitchFamily="34" charset="0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anose="020B050202020202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anose="020B050202020202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anose="020B050202020202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anose="020B050202020202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anose="020B050202020202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anose="020B050202020202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anose="020B050202020202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anose="020B050202020202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ms.gov/files/document/mln909381-provider-information-medicare-diabetes-self-management-training.pdf" TargetMode="Externa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www.cms.gov/files/document/r13776otn.pdf" TargetMode="Externa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oig.hhs.gov/reports/all/2024/additional-oversight-of-remote-patient-monitoring-in-medicare-is-needed/" TargetMode="Externa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s://stage.narhc.org/Forms.asp?MODE=NEW&amp;pvw=1&amp;Forms_FormTypeID=-3404" TargetMode="Externa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ngress.gov/bill/119th-congress/house-bill/7961/text/ih" TargetMode="External"/><Relationship Id="rId2" Type="http://schemas.openxmlformats.org/officeDocument/2006/relationships/hyperlink" Target="https://lawler.house.gov/uploadedfiles/lawler_169_xml.pdf" TargetMode="Externa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hyperlink" Target="https://www.narhc.org/narhc/State_Rural_Health_Organizations.asp" TargetMode="External"/><Relationship Id="rId7" Type="http://schemas.openxmlformats.org/officeDocument/2006/relationships/image" Target="../media/image14.png"/><Relationship Id="rId2" Type="http://schemas.openxmlformats.org/officeDocument/2006/relationships/hyperlink" Target="https://www.narhc.org/narhc/default.asp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cms.gov/Center/Provider-Type/Rural-Health-Clinics-Center" TargetMode="External"/><Relationship Id="rId5" Type="http://schemas.openxmlformats.org/officeDocument/2006/relationships/hyperlink" Target="https://www.ruralhealthinfo.org/" TargetMode="External"/><Relationship Id="rId4" Type="http://schemas.openxmlformats.org/officeDocument/2006/relationships/hyperlink" Target="https://content.govdelivery.com/accounts/USHHSHRSA/bulletins/386cbc0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mailto:Sarah.Hohman@narhc.org" TargetMode="Externa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dphhs.mt.gov/medicaidchanges/" TargetMode="Externa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dphhs.mt.gov/RuralHealthTransformationProgram/RHTP-RFPs" TargetMode="External"/><Relationship Id="rId2" Type="http://schemas.openxmlformats.org/officeDocument/2006/relationships/hyperlink" Target="https://dphhs.mt.gov/RuralHealthTransformationProgram/" TargetMode="Externa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C1CA27-3FF3-E604-07C6-932BBFE752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BD8BD-0765-FA3A-5B63-CE30A3C73D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56946"/>
            <a:ext cx="9144000" cy="2387600"/>
          </a:xfrm>
        </p:spPr>
        <p:txBody>
          <a:bodyPr/>
          <a:lstStyle/>
          <a:p>
            <a:r>
              <a:rPr lang="en-US" b="1" dirty="0">
                <a:latin typeface="Century Gothic"/>
              </a:rPr>
              <a:t>Rural Health Clinic Updates from Washington, D.C.</a:t>
            </a:r>
            <a:endParaRPr lang="en-US" i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1F65EF-B51B-8628-3861-9359C3C76B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16338"/>
            <a:ext cx="9144000" cy="1655762"/>
          </a:xfrm>
        </p:spPr>
        <p:txBody>
          <a:bodyPr/>
          <a:lstStyle/>
          <a:p>
            <a:endParaRPr lang="en-US" sz="3200" i="1" dirty="0"/>
          </a:p>
          <a:p>
            <a:r>
              <a:rPr lang="en-US" sz="3200" i="1" dirty="0"/>
              <a:t> </a:t>
            </a:r>
          </a:p>
        </p:txBody>
      </p:sp>
      <p:sp>
        <p:nvSpPr>
          <p:cNvPr id="4" name="TextBox 12">
            <a:extLst>
              <a:ext uri="{FF2B5EF4-FFF2-40B4-BE49-F238E27FC236}">
                <a16:creationId xmlns:a16="http://schemas.microsoft.com/office/drawing/2014/main" id="{3B9BC5DE-0E56-0BE4-FC71-EAB0B6FCEE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8528" y="4202549"/>
            <a:ext cx="8094944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Aft>
                <a:spcPts val="600"/>
              </a:spcAft>
            </a:pPr>
            <a:r>
              <a:rPr lang="en-US" altLang="en-US" sz="2000" b="1" dirty="0">
                <a:latin typeface="Century Gothic" panose="020B0502020202020204" pitchFamily="34" charset="0"/>
              </a:rPr>
              <a:t>Sarah Hohman, MPH, CRHCP</a:t>
            </a:r>
          </a:p>
          <a:p>
            <a:pPr algn="ctr" eaLnBrk="1" hangingPunct="1">
              <a:spcAft>
                <a:spcPts val="600"/>
              </a:spcAft>
            </a:pPr>
            <a:r>
              <a:rPr lang="en-US" altLang="en-US" sz="2000" dirty="0">
                <a:latin typeface="Century Gothic" panose="020B0502020202020204" pitchFamily="34" charset="0"/>
              </a:rPr>
              <a:t>Director of Government Affairs</a:t>
            </a:r>
          </a:p>
          <a:p>
            <a:pPr algn="ctr" eaLnBrk="1" hangingPunct="1">
              <a:spcAft>
                <a:spcPts val="600"/>
              </a:spcAft>
            </a:pPr>
            <a:r>
              <a:rPr lang="en-US" altLang="en-US" sz="2000" dirty="0">
                <a:latin typeface="Century Gothic" panose="020B0502020202020204" pitchFamily="34" charset="0"/>
              </a:rPr>
              <a:t>National Association of Rural Health Clinics</a:t>
            </a:r>
          </a:p>
        </p:txBody>
      </p:sp>
    </p:spTree>
    <p:extLst>
      <p:ext uri="{BB962C8B-B14F-4D97-AF65-F5344CB8AC3E}">
        <p14:creationId xmlns:p14="http://schemas.microsoft.com/office/powerpoint/2010/main" val="12419525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3B9955-BE15-6CA7-B3FC-8056D7A732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E64E79-F6C5-3FAE-7357-D301B3134F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wrap="square" anchor="ctr">
            <a:normAutofit/>
          </a:bodyPr>
          <a:lstStyle/>
          <a:p>
            <a:r>
              <a:rPr lang="en-US" sz="3000" b="1">
                <a:latin typeface="Century Gothic"/>
              </a:rPr>
              <a:t>Who can provide </a:t>
            </a:r>
            <a:r>
              <a:rPr lang="en-US" sz="3200" b="1">
                <a:latin typeface="Century Gothic"/>
              </a:rPr>
              <a:t>Diabetes Self-Management Training and </a:t>
            </a:r>
            <a:r>
              <a:rPr lang="en-US" sz="3200" b="1" dirty="0">
                <a:latin typeface="Century Gothic"/>
              </a:rPr>
              <a:t>Medical Nutrition Therapy?</a:t>
            </a:r>
            <a:endParaRPr lang="en-US" sz="3000" b="1" dirty="0">
              <a:latin typeface="Century Gothic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312C1A7-DC3D-5134-95EA-69FBBFA185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69365" y="1793631"/>
            <a:ext cx="10108944" cy="4052298"/>
          </a:xfrm>
        </p:spPr>
        <p:txBody>
          <a:bodyPr/>
          <a:lstStyle/>
          <a:p>
            <a:r>
              <a:rPr lang="en-US" sz="2200" dirty="0">
                <a:latin typeface="Century Gothic"/>
              </a:rPr>
              <a:t>Provider/team that meets National Standards for Diabetes Self-Management Education and Support (DSMES) and is accredited through a CMS-</a:t>
            </a:r>
            <a:r>
              <a:rPr lang="en-US" sz="2200" dirty="0" err="1">
                <a:latin typeface="Century Gothic"/>
              </a:rPr>
              <a:t>cer</a:t>
            </a:r>
            <a:r>
              <a:rPr lang="en-US" sz="2200">
                <a:latin typeface="Century Gothic"/>
              </a:rPr>
              <a:t>tified accredited organization</a:t>
            </a:r>
            <a:endParaRPr lang="en-US"/>
          </a:p>
          <a:p>
            <a:r>
              <a:rPr lang="en-US" sz="2200">
                <a:latin typeface="Century Gothic"/>
              </a:rPr>
              <a:t>Team members may include registered dietitians, nutrition professionals, registered nurses, pharmacists, and other professionals trained in diabetes care and education</a:t>
            </a:r>
            <a:endParaRPr lang="en-US" sz="2200" dirty="0">
              <a:latin typeface="Century Gothic"/>
            </a:endParaRPr>
          </a:p>
          <a:p>
            <a:endParaRPr lang="en-US" dirty="0"/>
          </a:p>
          <a:p>
            <a:r>
              <a:rPr lang="en-US" dirty="0">
                <a:latin typeface="Century Gothic"/>
                <a:hlinkClick r:id="rId2"/>
              </a:rPr>
              <a:t>Provider Information on DSMT from CMS</a:t>
            </a:r>
            <a:r>
              <a:rPr lang="en-US">
                <a:latin typeface="Century Gothic"/>
              </a:rPr>
              <a:t> (not RHC specific)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83932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38FB69-5091-302C-508C-7C41B0B3C5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183D05-A84E-B3FE-E604-B48A90C21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latin typeface="Century Gothic"/>
              </a:rPr>
              <a:t>What Was NOT Proposed for RHCs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E8E736-7117-1E28-14D7-4261395A09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8993" y="1602281"/>
            <a:ext cx="10515600" cy="4205288"/>
          </a:xfrm>
        </p:spPr>
        <p:txBody>
          <a:bodyPr/>
          <a:lstStyle/>
          <a:p>
            <a:r>
              <a:rPr lang="en-US" sz="1800" dirty="0">
                <a:latin typeface="Century Gothic"/>
              </a:rPr>
              <a:t>CMS did not extend several new billing opportunities created for fee-for-service providers to </a:t>
            </a:r>
            <a:r>
              <a:rPr lang="en-US" sz="1800">
                <a:latin typeface="Century Gothic"/>
              </a:rPr>
              <a:t>RHCs, including: </a:t>
            </a:r>
            <a:endParaRPr lang="en-US"/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1400">
                <a:latin typeface="Century Gothic"/>
              </a:rPr>
              <a:t>Shared Medical Appointments</a:t>
            </a:r>
            <a:endParaRPr lang="en-US"/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1400">
                <a:latin typeface="Century Gothic"/>
              </a:rPr>
              <a:t>Health Coaching </a:t>
            </a:r>
            <a:endParaRPr lang="en-US" sz="1400"/>
          </a:p>
          <a:p>
            <a:pPr marL="0" indent="0">
              <a:buNone/>
            </a:pPr>
            <a:endParaRPr lang="en-US" sz="1800" dirty="0"/>
          </a:p>
          <a:p>
            <a:r>
              <a:rPr lang="en-US" sz="1800">
                <a:latin typeface="Century Gothic"/>
              </a:rPr>
              <a:t>NARHC will be commenting how this is out of alignment with Make America Healthy Again (MAHA) priorities </a:t>
            </a:r>
            <a:endParaRPr lang="en-US"/>
          </a:p>
          <a:p>
            <a:pPr marL="0" indent="0">
              <a:buNone/>
            </a:pPr>
            <a:endParaRPr lang="en-US" sz="1800" b="1" dirty="0"/>
          </a:p>
          <a:p>
            <a:r>
              <a:rPr lang="en-US" sz="1800">
                <a:latin typeface="Century Gothic"/>
              </a:rPr>
              <a:t>CMS also did </a:t>
            </a:r>
            <a:r>
              <a:rPr lang="en-US" sz="1800" b="1">
                <a:latin typeface="Century Gothic"/>
              </a:rPr>
              <a:t>not: 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1400">
                <a:latin typeface="Century Gothic"/>
              </a:rPr>
              <a:t>Amend the definition of an RHC medical visit to allow for Annual Wellness Visits (other than IPPEs) to be eligible for same day billing</a:t>
            </a:r>
            <a:endParaRPr lang="en-US" sz="1400" b="1">
              <a:latin typeface="Century Gothic"/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1400">
                <a:latin typeface="Century Gothic"/>
              </a:rPr>
              <a:t>Allow for those AWVs to be completed by RNs, as they are in non-RHC settings</a:t>
            </a:r>
            <a:endParaRPr lang="en-US" sz="1400" b="1">
              <a:latin typeface="Century Gothic"/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1400">
                <a:latin typeface="Century Gothic"/>
              </a:rPr>
              <a:t>Change the limitation on group visits in the RHC setting </a:t>
            </a:r>
            <a:endParaRPr lang="en-US" sz="1400" dirty="0">
              <a:latin typeface="Century Gothic"/>
            </a:endParaRPr>
          </a:p>
          <a:p>
            <a:pPr marL="457200" lvl="1" indent="0">
              <a:buNone/>
            </a:pPr>
            <a:endParaRPr lang="en-US" sz="1400" dirty="0"/>
          </a:p>
          <a:p>
            <a:endParaRPr lang="en-US" sz="1800" dirty="0"/>
          </a:p>
          <a:p>
            <a:endParaRPr lang="en-US" sz="1600" b="1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87772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33E7E4-2A41-1C77-A5F2-8C76E8C300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199"/>
            <a:ext cx="5256212" cy="1764453"/>
          </a:xfrm>
        </p:spPr>
        <p:txBody>
          <a:bodyPr/>
          <a:lstStyle/>
          <a:p>
            <a:r>
              <a:rPr lang="en-US" sz="4800" b="1" dirty="0"/>
              <a:t>Make Your Voice Heard! 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FC94E457-384F-C735-0609-3FD3E06A284C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16" b="18416"/>
          <a:stretch>
            <a:fillRect/>
          </a:stretch>
        </p:blipFill>
        <p:spPr bwMode="auto">
          <a:xfrm>
            <a:off x="5745374" y="747712"/>
            <a:ext cx="6172200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9AB417-838D-8F2A-46B9-BCAB0AD6A1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298700"/>
            <a:ext cx="5432319" cy="3811588"/>
          </a:xfrm>
        </p:spPr>
        <p:txBody>
          <a:bodyPr/>
          <a:lstStyle/>
          <a:p>
            <a:r>
              <a:rPr lang="en-US" sz="2000" dirty="0"/>
              <a:t>Show support for or ask for modifications to various CMS proposals in the 2027 Medicare Physician Fee Schedule! </a:t>
            </a:r>
          </a:p>
        </p:txBody>
      </p:sp>
    </p:spTree>
    <p:extLst>
      <p:ext uri="{BB962C8B-B14F-4D97-AF65-F5344CB8AC3E}">
        <p14:creationId xmlns:p14="http://schemas.microsoft.com/office/powerpoint/2010/main" val="17907100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A58735-1C9D-9EED-40CE-F935E2C3E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822" y="668867"/>
            <a:ext cx="8083296" cy="879323"/>
          </a:xfrm>
        </p:spPr>
        <p:txBody>
          <a:bodyPr/>
          <a:lstStyle/>
          <a:p>
            <a:r>
              <a:rPr lang="en-US" sz="4800" b="1" dirty="0">
                <a:latin typeface="Century Gothic"/>
              </a:rPr>
              <a:t>Telehealth Policy</a:t>
            </a:r>
            <a:endParaRPr lang="en-US" sz="48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33EA9D1-D589-B14E-CF13-9D161C47C292}"/>
              </a:ext>
            </a:extLst>
          </p:cNvPr>
          <p:cNvSpPr txBox="1"/>
          <p:nvPr/>
        </p:nvSpPr>
        <p:spPr>
          <a:xfrm>
            <a:off x="382799" y="1834422"/>
            <a:ext cx="8364124" cy="258532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171450" marR="0" indent="-171450" algn="l" rtl="0" fontAlgn="base">
              <a:buFont typeface="Arial" panose="020B0604020202020204" pitchFamily="34" charset="0"/>
              <a:buChar char="•"/>
            </a:pPr>
            <a:r>
              <a:rPr lang="en-US" b="0" i="0" dirty="0">
                <a:effectLst/>
                <a:latin typeface="Century Gothic"/>
              </a:rPr>
              <a:t>Current Medicare medical telehealth flexibilities will expire on December 31, 2027 without Congressional action</a:t>
            </a:r>
          </a:p>
          <a:p>
            <a:pPr marR="0" algn="l" rtl="0" fontAlgn="base"/>
            <a:endParaRPr lang="en-US" b="0" i="0" dirty="0">
              <a:effectLst/>
              <a:latin typeface="Century Gothic"/>
            </a:endParaRP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en-US" dirty="0">
                <a:latin typeface="Century Gothic"/>
              </a:rPr>
              <a:t>CMS recently </a:t>
            </a:r>
            <a:r>
              <a:rPr lang="en-US" dirty="0">
                <a:latin typeface="Century Gothic"/>
                <a:hlinkClick r:id="rId2"/>
              </a:rPr>
              <a:t>announced</a:t>
            </a:r>
            <a:r>
              <a:rPr lang="en-US" dirty="0">
                <a:latin typeface="Century Gothic"/>
              </a:rPr>
              <a:t> that beginning October 2026, RHCs will no longer bill G2025 for medical telehealth, and instead bill the individual HCPCS codes for services performed via this modality </a:t>
            </a:r>
          </a:p>
          <a:p>
            <a:pPr marL="628650" lvl="1" indent="-171450">
              <a:buFont typeface="Courier New" panose="020B0604020202020204" pitchFamily="34" charset="0"/>
              <a:buChar char="o"/>
            </a:pPr>
            <a:r>
              <a:rPr lang="en-US" dirty="0">
                <a:latin typeface="Century Gothic"/>
              </a:rPr>
              <a:t>Does not change </a:t>
            </a:r>
            <a:r>
              <a:rPr lang="en-US" i="1" dirty="0">
                <a:latin typeface="Century Gothic"/>
              </a:rPr>
              <a:t>payment</a:t>
            </a:r>
            <a:r>
              <a:rPr lang="en-US" dirty="0">
                <a:latin typeface="Century Gothic"/>
              </a:rPr>
              <a:t>, just coding </a:t>
            </a:r>
          </a:p>
          <a:p>
            <a:pPr marL="628650" lvl="1" indent="-171450">
              <a:buFont typeface="Courier New" panose="020B0604020202020204" pitchFamily="34" charset="0"/>
              <a:buChar char="o"/>
            </a:pPr>
            <a:r>
              <a:rPr lang="en-US" dirty="0">
                <a:latin typeface="Century Gothic"/>
              </a:rPr>
              <a:t>Modifiers: 93 for audio-only, 95 for audio-visual telehealth</a:t>
            </a:r>
          </a:p>
          <a:p>
            <a:pPr fontAlgn="base"/>
            <a:endParaRPr lang="en-US" b="1" dirty="0">
              <a:latin typeface="Century Gothic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24F822E-034D-4541-ABD9-1CFCFECA67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53407" y="1407763"/>
            <a:ext cx="2776780" cy="2776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1891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C04503-474C-1354-4313-0201528A1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251769" cy="1344935"/>
          </a:xfrm>
        </p:spPr>
        <p:txBody>
          <a:bodyPr/>
          <a:lstStyle/>
          <a:p>
            <a:r>
              <a:rPr lang="en-US" b="1">
                <a:latin typeface="Century Gothic"/>
              </a:rPr>
              <a:t>Remote Physiologic Monitoring (RPM) / Remote Therapeutic Monitoring (RTM)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E14610-2AD6-9260-6A6E-041CC4B794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3183" y="1793337"/>
            <a:ext cx="10515600" cy="4205288"/>
          </a:xfrm>
        </p:spPr>
        <p:txBody>
          <a:bodyPr/>
          <a:lstStyle/>
          <a:p>
            <a:r>
              <a:rPr lang="en-US" dirty="0">
                <a:latin typeface="Century Gothic"/>
              </a:rPr>
              <a:t>Care management services – collection, analysis and </a:t>
            </a:r>
            <a:r>
              <a:rPr lang="en-US">
                <a:latin typeface="Century Gothic"/>
              </a:rPr>
              <a:t>interpretation</a:t>
            </a:r>
            <a:r>
              <a:rPr lang="en-US" dirty="0">
                <a:latin typeface="Century Gothic"/>
              </a:rPr>
              <a:t> of digitally collected data 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dirty="0">
                <a:latin typeface="Century Gothic"/>
              </a:rPr>
              <a:t>Glucometer, blood pressure monitor, digital scale, </a:t>
            </a:r>
            <a:r>
              <a:rPr lang="en-US" dirty="0" err="1">
                <a:latin typeface="Century Gothic"/>
              </a:rPr>
              <a:t>etc</a:t>
            </a:r>
            <a:r>
              <a:rPr lang="en-US" dirty="0">
                <a:latin typeface="Century Gothic"/>
              </a:rPr>
              <a:t>. </a:t>
            </a:r>
            <a:endParaRPr lang="en-US" dirty="0"/>
          </a:p>
          <a:p>
            <a:pPr lvl="1">
              <a:buFont typeface="Courier New" panose="020B0604020202020204" pitchFamily="34" charset="0"/>
              <a:buChar char="o"/>
            </a:pPr>
            <a:endParaRPr lang="en-US" dirty="0"/>
          </a:p>
          <a:p>
            <a:pPr>
              <a:buFont typeface="Arial"/>
              <a:buChar char="•"/>
            </a:pPr>
            <a:r>
              <a:rPr lang="en-US">
                <a:latin typeface="Century Gothic"/>
              </a:rPr>
              <a:t>Office of the Inspector General (OIG) </a:t>
            </a:r>
            <a:r>
              <a:rPr lang="en-US" dirty="0">
                <a:latin typeface="Century Gothic"/>
                <a:hlinkClick r:id="rId2"/>
              </a:rPr>
              <a:t>report</a:t>
            </a:r>
            <a:r>
              <a:rPr lang="en-US">
                <a:latin typeface="Century Gothic"/>
              </a:rPr>
              <a:t> found: </a:t>
            </a:r>
          </a:p>
          <a:p>
            <a:pPr lvl="1">
              <a:buFont typeface="Courier New"/>
              <a:buChar char="o"/>
            </a:pPr>
            <a:r>
              <a:rPr lang="en-US" sz="1600">
                <a:latin typeface="Century Gothic"/>
              </a:rPr>
              <a:t>The use of remote patient monitoring in Medicare increased dramatically from 2019 to 2022.</a:t>
            </a:r>
          </a:p>
          <a:p>
            <a:pPr lvl="1">
              <a:buFont typeface="Courier New"/>
              <a:buChar char="o"/>
            </a:pPr>
            <a:r>
              <a:rPr lang="en-US" sz="1600">
                <a:latin typeface="Century Gothic"/>
              </a:rPr>
              <a:t>About 43 percent of enrollees who received remote patient monitoring did not receive all 3 components of it, raising questions about whether the monitoring is being used as intended.</a:t>
            </a:r>
          </a:p>
          <a:p>
            <a:pPr lvl="1">
              <a:buFont typeface="Courier New"/>
              <a:buChar char="o"/>
            </a:pPr>
            <a:r>
              <a:rPr lang="en-US" sz="1600">
                <a:latin typeface="Century Gothic"/>
              </a:rPr>
              <a:t>OIG and CMS have raised concerns about fraud related to remote patient monitoring.</a:t>
            </a:r>
          </a:p>
          <a:p>
            <a:pPr lvl="1">
              <a:buFont typeface="Courier New"/>
              <a:buChar char="o"/>
            </a:pPr>
            <a:r>
              <a:rPr lang="en-US" sz="1600">
                <a:latin typeface="Century Gothic"/>
              </a:rPr>
              <a:t>Medicare lacks key information for oversight, including who ordered the monitoring for the enrollee. </a:t>
            </a:r>
          </a:p>
          <a:p>
            <a:pPr lvl="1">
              <a:buFont typeface="Courier New"/>
              <a:buChar char="o"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95959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7E76E1-1DEB-3FAB-366C-BD9C1B0982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D9C13-8D7A-2CC5-CD93-FD82B7F35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251769" cy="1344935"/>
          </a:xfrm>
        </p:spPr>
        <p:txBody>
          <a:bodyPr/>
          <a:lstStyle/>
          <a:p>
            <a:r>
              <a:rPr lang="en-US" b="1">
                <a:latin typeface="Century Gothic"/>
              </a:rPr>
              <a:t>RPM/RTM Proposed Changes CY2027 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69E564-DCAC-5443-F856-594706FBC4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3183" y="1793337"/>
            <a:ext cx="10515600" cy="4205288"/>
          </a:xfrm>
        </p:spPr>
        <p:txBody>
          <a:bodyPr/>
          <a:lstStyle/>
          <a:p>
            <a:r>
              <a:rPr lang="en-US" dirty="0">
                <a:latin typeface="Century Gothic"/>
              </a:rPr>
              <a:t>Requiring that RTM services are only furnished to established </a:t>
            </a:r>
            <a:r>
              <a:rPr lang="en-US">
                <a:latin typeface="Century Gothic"/>
              </a:rPr>
              <a:t>patients </a:t>
            </a:r>
            <a:endParaRPr lang="en-US"/>
          </a:p>
          <a:p>
            <a:endParaRPr lang="en-US" dirty="0"/>
          </a:p>
          <a:p>
            <a:r>
              <a:rPr lang="en-US">
                <a:latin typeface="Century Gothic"/>
              </a:rPr>
              <a:t>Requiring an initiating visit for RPM/RTM services </a:t>
            </a:r>
            <a:endParaRPr lang="en-US" dirty="0"/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latin typeface="Century Gothic"/>
              </a:rPr>
              <a:t>Provider assesses need for RPM/RTM</a:t>
            </a:r>
            <a:endParaRPr lang="en-US" dirty="0"/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latin typeface="Century Gothic"/>
              </a:rPr>
              <a:t>Discusses RTM/RPM with patient </a:t>
            </a:r>
            <a:endParaRPr lang="en-US" dirty="0">
              <a:latin typeface="Century Gothic"/>
            </a:endParaRPr>
          </a:p>
          <a:p>
            <a:pPr lvl="1">
              <a:buFont typeface="Courier New"/>
              <a:buChar char="o"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4850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BB7F70-A2C3-B54E-86FD-CB7F2E6D9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F560F-105A-0C27-AEBA-18821EB38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251769" cy="1344935"/>
          </a:xfrm>
        </p:spPr>
        <p:txBody>
          <a:bodyPr/>
          <a:lstStyle/>
          <a:p>
            <a:r>
              <a:rPr lang="en-US" b="1">
                <a:latin typeface="Century Gothic"/>
              </a:rPr>
              <a:t>RPM/RTM Proposed Changes CY2027 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157424-256A-42EB-D0DE-F5BC7C389A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3183" y="1793337"/>
            <a:ext cx="10515600" cy="4205288"/>
          </a:xfrm>
        </p:spPr>
        <p:txBody>
          <a:bodyPr/>
          <a:lstStyle/>
          <a:p>
            <a:r>
              <a:rPr lang="en-US" dirty="0">
                <a:latin typeface="Century Gothic"/>
              </a:rPr>
              <a:t>"We do not believe that RPM or RTM services provided by clinical staff contracted by a third party can ensure the billing practitioner has adequate </a:t>
            </a:r>
            <a:r>
              <a:rPr lang="en-US">
                <a:latin typeface="Century Gothic"/>
              </a:rPr>
              <a:t>oversight, management, or collaboration to bill RPM or RTM services." - CMS </a:t>
            </a:r>
            <a:endParaRPr lang="en-US" dirty="0">
              <a:latin typeface="Century Gothic"/>
            </a:endParaRPr>
          </a:p>
          <a:p>
            <a:endParaRPr lang="en-US" dirty="0"/>
          </a:p>
          <a:p>
            <a:r>
              <a:rPr lang="en-US">
                <a:latin typeface="Century Gothic"/>
              </a:rPr>
              <a:t>Proposes to only allow payment for RPM/RTM when furnished by clinical staff </a:t>
            </a:r>
            <a:r>
              <a:rPr lang="en-US" i="1">
                <a:latin typeface="Century Gothic"/>
              </a:rPr>
              <a:t>employed</a:t>
            </a:r>
            <a:r>
              <a:rPr lang="en-US">
                <a:latin typeface="Century Gothic"/>
              </a:rPr>
              <a:t> by the practice</a:t>
            </a:r>
            <a:endParaRPr lang="en-US"/>
          </a:p>
          <a:p>
            <a:pPr lvl="1">
              <a:buFont typeface="Courier New"/>
              <a:buChar char="o"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03717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CE4EE7-1F4D-C5DF-EF01-2E58208D02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Century Gothic"/>
              </a:rPr>
              <a:t>Artificial Intelligence in Primary Care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58CE28-B98A-21DB-59BB-C993F1A10C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5439"/>
            <a:ext cx="10515600" cy="4205288"/>
          </a:xfrm>
        </p:spPr>
        <p:txBody>
          <a:bodyPr/>
          <a:lstStyle/>
          <a:p>
            <a:r>
              <a:rPr lang="en-US" sz="2000" dirty="0">
                <a:latin typeface="Century Gothic"/>
              </a:rPr>
              <a:t>CMS acknowledges that clinical artificial intelligence is becoming more widespread and has the potential to reduce administrative burden and provide clinical decision-support, however they are seeking more detailed information on its usage in order to determine how to approach payment for such tools and services. </a:t>
            </a:r>
            <a:endParaRPr lang="en-US" sz="2000" b="1" dirty="0">
              <a:latin typeface="Century Gothic"/>
            </a:endParaRPr>
          </a:p>
          <a:p>
            <a:r>
              <a:rPr lang="en-US" sz="1800">
                <a:latin typeface="Century Gothic"/>
              </a:rPr>
              <a:t>Sample Questions:</a:t>
            </a:r>
          </a:p>
          <a:p>
            <a:pPr lvl="1"/>
            <a:r>
              <a:rPr lang="en-US" sz="1800" dirty="0"/>
              <a:t>If you are a provide furnishing primary care services, how has your practice been impacted or how do you expect it will be impacted by clinical AI tools?</a:t>
            </a:r>
            <a:endParaRPr lang="en-US" sz="1800" b="1" dirty="0"/>
          </a:p>
          <a:p>
            <a:pPr lvl="1"/>
            <a:r>
              <a:rPr lang="en-US" sz="1800" dirty="0"/>
              <a:t>If these tools are increasing productivity, what are clinicians and other health professionals doing with the additional time/bandwidth created? Are you seeing more patients in visits, engaging more with population-health management or care management, accomplishing administrative task, or something else?</a:t>
            </a:r>
            <a:endParaRPr lang="en-US" sz="1800" b="1" dirty="0"/>
          </a:p>
          <a:p>
            <a:pPr lvl="1"/>
            <a:r>
              <a:rPr lang="en-US" sz="1800" dirty="0"/>
              <a:t>How do you ensure patient data and privacy is adequately protected during use of these tools?</a:t>
            </a:r>
            <a:endParaRPr lang="en-US" sz="1800" b="1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83601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B80F36-FACB-7C4F-ACBD-ADFC281B81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D42EFF-15C5-4DFA-BEDF-633B6807B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latin typeface="Century Gothic"/>
              </a:rPr>
              <a:t>AI Feedback for NARHC Comments</a:t>
            </a:r>
            <a:endParaRPr lang="en-US" b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DB31FA-A0F3-A149-FA86-90945390DE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5439"/>
            <a:ext cx="10515600" cy="4205288"/>
          </a:xfrm>
        </p:spPr>
        <p:txBody>
          <a:bodyPr/>
          <a:lstStyle/>
          <a:p>
            <a:r>
              <a:rPr lang="en-US" dirty="0">
                <a:latin typeface="Century Gothic"/>
                <a:hlinkClick r:id="rId2"/>
              </a:rPr>
              <a:t>https://stage.narhc.org/Forms.asp?MODE=NEW&amp;pvw=1&amp;Forms_FormTypeID=-3404</a:t>
            </a:r>
            <a:r>
              <a:rPr lang="en-US" dirty="0">
                <a:latin typeface="Century Gothic"/>
              </a:rPr>
              <a:t> </a:t>
            </a:r>
            <a:endParaRPr lang="en-US" b="1" dirty="0"/>
          </a:p>
          <a:p>
            <a:endParaRPr lang="en-US" dirty="0"/>
          </a:p>
          <a:p>
            <a:r>
              <a:rPr lang="en-US" dirty="0">
                <a:latin typeface="Century Gothic"/>
              </a:rPr>
              <a:t>Please complete asap for inclusion in NARHC comments!</a:t>
            </a:r>
            <a:endParaRPr lang="en-US" dirty="0"/>
          </a:p>
          <a:p>
            <a:pPr lvl="1"/>
            <a:endParaRPr lang="en-US" sz="32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8BCB42E-B2F1-FAD9-E809-C5C932BAED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4639" y="3571363"/>
            <a:ext cx="3403170" cy="2196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9208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C5CC52-C8FA-D263-5701-FAE2895082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160144-3E61-2DDC-C936-FF09345C29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latin typeface="Century Gothic"/>
              </a:rPr>
              <a:t>Future of Value-Based Care in Primary Care </a:t>
            </a:r>
            <a:endParaRPr lang="en-US" sz="36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A61CD2-3B43-7535-A545-5D28281678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3510" y="1516884"/>
            <a:ext cx="10515600" cy="4205288"/>
          </a:xfrm>
        </p:spPr>
        <p:txBody>
          <a:bodyPr/>
          <a:lstStyle/>
          <a:p>
            <a:r>
              <a:rPr lang="en-US" dirty="0"/>
              <a:t>While CMS retains some significant goals regarding participation in value-based care, they are seeking significant feedback around provider readiness for value-based care arrangements, what is working well, and what needs improvement in current models, and much more. </a:t>
            </a:r>
            <a:endParaRPr lang="en-US" b="1" dirty="0"/>
          </a:p>
          <a:p>
            <a:r>
              <a:rPr lang="en-US" dirty="0"/>
              <a:t>NARHC will be relying heavily on the experiences shared by RHCs participating in value-based care arrangements to support our responses to these RFIs.</a:t>
            </a:r>
          </a:p>
          <a:p>
            <a:pPr lvl="1"/>
            <a:r>
              <a:rPr lang="en-US" b="1" dirty="0"/>
              <a:t>Why do you or why do you not participate in value-based care? </a:t>
            </a:r>
          </a:p>
          <a:p>
            <a:pPr lvl="1"/>
            <a:r>
              <a:rPr lang="en-US" b="1" dirty="0"/>
              <a:t>What changes in Accountable Care Organizations would allow you to do so? </a:t>
            </a:r>
          </a:p>
          <a:p>
            <a:pPr marL="0" indent="0">
              <a:buNone/>
            </a:pPr>
            <a:br>
              <a:rPr lang="en-US" sz="2400" dirty="0"/>
            </a:br>
            <a:br>
              <a:rPr lang="en-US" sz="2400" dirty="0"/>
            </a:br>
            <a:endParaRPr lang="en-US" dirty="0">
              <a:latin typeface="Century Gothic"/>
            </a:endParaRP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126647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50D381-EF55-224F-904F-0985288F70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EE6259-204D-3F85-A8B7-6BAD2A1828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896" y="793"/>
            <a:ext cx="11828207" cy="1325563"/>
          </a:xfrm>
        </p:spPr>
        <p:txBody>
          <a:bodyPr wrap="square" anchor="ctr">
            <a:normAutofit/>
          </a:bodyPr>
          <a:lstStyle/>
          <a:p>
            <a:r>
              <a:rPr lang="en-US" sz="3200" b="1">
                <a:latin typeface="Century Gothic"/>
              </a:rPr>
              <a:t>H-1B Visa Policy Latest Updates</a:t>
            </a:r>
            <a:endParaRPr lang="en-US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628B47-DB96-16F7-062C-EA6A5AEAE5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569" y="1326356"/>
            <a:ext cx="11486534" cy="4205288"/>
          </a:xfrm>
        </p:spPr>
        <p:txBody>
          <a:bodyPr wrap="square" anchor="t">
            <a:normAutofit fontScale="92500"/>
          </a:bodyPr>
          <a:lstStyle/>
          <a:p>
            <a:r>
              <a:rPr lang="en-US" dirty="0">
                <a:latin typeface="Century Gothic"/>
              </a:rPr>
              <a:t>Trump Administration created a $100k fee for H-1B visas, vastly limiting the facilities and providers that could utilize this tool </a:t>
            </a:r>
          </a:p>
          <a:p>
            <a:r>
              <a:rPr lang="en-US" dirty="0">
                <a:latin typeface="Century Gothic"/>
              </a:rPr>
              <a:t>$100k fee was blocked by a judge, claiming an unlawful tax that required Congressional approval </a:t>
            </a:r>
          </a:p>
          <a:p>
            <a:r>
              <a:rPr lang="en-US" dirty="0">
                <a:latin typeface="Century Gothic"/>
              </a:rPr>
              <a:t>Bipartisan House members introduced the </a:t>
            </a:r>
            <a:r>
              <a:rPr lang="en-US" u="sng" dirty="0">
                <a:latin typeface="Century Gothic"/>
                <a:ea typeface="Calibri"/>
                <a:cs typeface="Calibri"/>
                <a:hlinkClick r:id="rId2"/>
              </a:rPr>
              <a:t>H–1Bs for Physicians and the Healthcare Workforce Act</a:t>
            </a:r>
            <a:r>
              <a:rPr lang="en-US" dirty="0">
                <a:latin typeface="Century Gothic"/>
                <a:ea typeface="Calibri"/>
                <a:cs typeface="Calibri"/>
              </a:rPr>
              <a:t> (</a:t>
            </a:r>
            <a:r>
              <a:rPr lang="en-US" u="sng" dirty="0">
                <a:latin typeface="Century Gothic"/>
                <a:ea typeface="Calibri"/>
                <a:cs typeface="Calibri"/>
                <a:hlinkClick r:id="rId3"/>
              </a:rPr>
              <a:t>H.R.7961</a:t>
            </a:r>
            <a:r>
              <a:rPr lang="en-US" dirty="0">
                <a:latin typeface="Century Gothic"/>
                <a:ea typeface="Calibri"/>
                <a:cs typeface="Calibri"/>
              </a:rPr>
              <a:t>) </a:t>
            </a:r>
            <a:endParaRPr lang="en-US" dirty="0"/>
          </a:p>
          <a:p>
            <a:pPr lvl="1">
              <a:buFont typeface="Courier New" panose="020B0604020202020204" pitchFamily="34" charset="0"/>
              <a:buChar char="o"/>
            </a:pPr>
            <a:r>
              <a:rPr lang="en-US" dirty="0">
                <a:latin typeface="Century Gothic"/>
                <a:ea typeface="Calibri"/>
                <a:cs typeface="Calibri"/>
              </a:rPr>
              <a:t>Would exempt health care workers from the $100,000 fee</a:t>
            </a:r>
            <a:endParaRPr lang="en-US" dirty="0">
              <a:ea typeface="Calibri"/>
              <a:cs typeface="Calibri"/>
            </a:endParaRPr>
          </a:p>
          <a:p>
            <a:pPr lvl="1">
              <a:buFont typeface="Courier New" panose="020B0604020202020204" pitchFamily="34" charset="0"/>
              <a:buChar char="o"/>
            </a:pPr>
            <a:endParaRPr lang="en-US" dirty="0">
              <a:latin typeface="Century Gothic"/>
              <a:ea typeface="Calibri"/>
              <a:cs typeface="Calibri"/>
            </a:endParaRPr>
          </a:p>
          <a:p>
            <a:pPr>
              <a:buFont typeface="Courier New" panose="020B0604020202020204" pitchFamily="34" charset="0"/>
              <a:buChar char="o"/>
            </a:pPr>
            <a:r>
              <a:rPr lang="en-US" dirty="0">
                <a:latin typeface="Century Gothic"/>
                <a:ea typeface="Calibri"/>
                <a:cs typeface="Calibri"/>
              </a:rPr>
              <a:t>This week, DHS reissued a proposal for a $103,265 fee to “support immigration programs that otherwise must be funded by taxpayers”</a:t>
            </a:r>
            <a:endParaRPr lang="en-US" dirty="0">
              <a:ea typeface="Calibri"/>
              <a:cs typeface="Calibri"/>
            </a:endParaRPr>
          </a:p>
          <a:p>
            <a:pPr lvl="1">
              <a:buFont typeface="Courier New" panose="020B0604020202020204" pitchFamily="34" charset="0"/>
              <a:buChar char="o"/>
            </a:pPr>
            <a:endParaRPr lang="en-US" dirty="0">
              <a:ea typeface="Calibri"/>
              <a:cs typeface="Calibri"/>
            </a:endParaRPr>
          </a:p>
          <a:p>
            <a:pPr lvl="1">
              <a:buFont typeface="Courier New" panose="020B0604020202020204" pitchFamily="34" charset="0"/>
              <a:buChar char="o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807617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DDE85A-9B1A-B7BF-1362-77961827E0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AEE581-9704-68AA-7640-5784D459B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" y="-184923"/>
            <a:ext cx="10515600" cy="1325563"/>
          </a:xfrm>
        </p:spPr>
        <p:txBody>
          <a:bodyPr/>
          <a:lstStyle/>
          <a:p>
            <a:r>
              <a:rPr lang="en-US" b="1" dirty="0"/>
              <a:t>Stay “In the Know” on RHC Issues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BC4EC74-7248-B8BB-B297-242D196F84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003" y="821296"/>
            <a:ext cx="4966268" cy="4205288"/>
          </a:xfrm>
        </p:spPr>
        <p:txBody>
          <a:bodyPr/>
          <a:lstStyle/>
          <a:p>
            <a:r>
              <a:rPr lang="en-US" sz="2400" dirty="0">
                <a:hlinkClick r:id="rId2"/>
              </a:rPr>
              <a:t>NARHC.org </a:t>
            </a:r>
            <a:endParaRPr lang="en-US" sz="2400" dirty="0"/>
          </a:p>
          <a:p>
            <a:pPr lvl="1"/>
            <a:r>
              <a:rPr lang="en-US" sz="2000" dirty="0"/>
              <a:t>Email Listserv</a:t>
            </a:r>
          </a:p>
          <a:p>
            <a:pPr lvl="1"/>
            <a:r>
              <a:rPr lang="en-US" sz="2000" dirty="0"/>
              <a:t>Discussion Forum</a:t>
            </a:r>
          </a:p>
          <a:p>
            <a:pPr lvl="2"/>
            <a:r>
              <a:rPr lang="en-US" sz="1600" dirty="0"/>
              <a:t>Weekly policy updates!  </a:t>
            </a:r>
          </a:p>
          <a:p>
            <a:pPr lvl="1"/>
            <a:r>
              <a:rPr lang="en-US" sz="2000" dirty="0"/>
              <a:t>NARHC News</a:t>
            </a:r>
          </a:p>
          <a:p>
            <a:pPr lvl="1"/>
            <a:r>
              <a:rPr lang="en-US" sz="2000" dirty="0"/>
              <a:t>Resources</a:t>
            </a:r>
          </a:p>
          <a:p>
            <a:pPr lvl="2"/>
            <a:r>
              <a:rPr lang="en-US" sz="1600" dirty="0"/>
              <a:t>TA Webinars</a:t>
            </a:r>
          </a:p>
          <a:p>
            <a:pPr lvl="2"/>
            <a:r>
              <a:rPr lang="en-US" sz="1600" dirty="0"/>
              <a:t>Policy and Advocacy</a:t>
            </a:r>
          </a:p>
          <a:p>
            <a:r>
              <a:rPr lang="en-US" sz="2000" dirty="0">
                <a:latin typeface="Century Gothic"/>
                <a:hlinkClick r:id="rId3"/>
              </a:rPr>
              <a:t>State rural health organizations &amp; offices of rural health</a:t>
            </a:r>
            <a:endParaRPr lang="en-US" sz="2000" dirty="0">
              <a:latin typeface="Century Gothic"/>
            </a:endParaRPr>
          </a:p>
          <a:p>
            <a:r>
              <a:rPr lang="en-US" sz="2000" dirty="0">
                <a:latin typeface="Century Gothic"/>
                <a:hlinkClick r:id="rId4"/>
              </a:rPr>
              <a:t>Federal Office of Rural Health Policy (FORHP) Weekly Updates</a:t>
            </a:r>
            <a:endParaRPr lang="en-US" sz="2000" dirty="0">
              <a:latin typeface="Century Gothic"/>
            </a:endParaRPr>
          </a:p>
          <a:p>
            <a:r>
              <a:rPr lang="en-US" sz="2000" dirty="0">
                <a:latin typeface="Century Gothic"/>
                <a:hlinkClick r:id="rId5"/>
              </a:rPr>
              <a:t>RHIhub</a:t>
            </a:r>
            <a:endParaRPr lang="en-US" sz="2000" dirty="0">
              <a:latin typeface="Century Gothic"/>
            </a:endParaRPr>
          </a:p>
          <a:p>
            <a:r>
              <a:rPr lang="en-US" sz="2000" dirty="0">
                <a:hlinkClick r:id="rId6"/>
              </a:rPr>
              <a:t>CMS RHC Center</a:t>
            </a:r>
            <a:r>
              <a:rPr lang="en-US" sz="2000" dirty="0"/>
              <a:t> </a:t>
            </a:r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sz="12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4543260-5071-7489-94EE-4CACEE03D76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54641" y="1140640"/>
            <a:ext cx="2879614" cy="212326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9857711-B0BE-7D45-BC24-E53D07B9E3A2}"/>
              </a:ext>
            </a:extLst>
          </p:cNvPr>
          <p:cNvCxnSpPr>
            <a:cxnSpLocks/>
          </p:cNvCxnSpPr>
          <p:nvPr/>
        </p:nvCxnSpPr>
        <p:spPr>
          <a:xfrm>
            <a:off x="3774278" y="1846334"/>
            <a:ext cx="4872347" cy="2269565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6B8543F5-9825-FC81-F5EC-A4DC5C7B68F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06581" y="1505793"/>
            <a:ext cx="2917031" cy="40005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40315737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82E65F-1C36-B45B-444D-3E9DEF71A40A}"/>
              </a:ext>
            </a:extLst>
          </p:cNvPr>
          <p:cNvSpPr txBox="1">
            <a:spLocks/>
          </p:cNvSpPr>
          <p:nvPr/>
        </p:nvSpPr>
        <p:spPr bwMode="auto">
          <a:xfrm>
            <a:off x="838200" y="250855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en-US" sz="6000" b="1" kern="1200" dirty="0">
                <a:latin typeface="Century Gothic" panose="020B0502020202020204" pitchFamily="34" charset="0"/>
                <a:ea typeface="+mj-ea"/>
                <a:cs typeface="+mj-cs"/>
              </a:rPr>
              <a:t>Thank You and Questions! </a:t>
            </a:r>
          </a:p>
          <a:p>
            <a:pPr algn="ctr">
              <a:spcAft>
                <a:spcPts val="600"/>
              </a:spcAft>
            </a:pPr>
            <a:endParaRPr lang="en-US" sz="3200" b="1" dirty="0"/>
          </a:p>
          <a:p>
            <a:pPr algn="ctr">
              <a:spcAft>
                <a:spcPts val="600"/>
              </a:spcAft>
            </a:pPr>
            <a:r>
              <a:rPr lang="en-US" sz="2000" kern="1200" dirty="0">
                <a:latin typeface="Century Gothic" panose="020B0502020202020204" pitchFamily="34" charset="0"/>
                <a:ea typeface="+mj-ea"/>
                <a:cs typeface="+mj-cs"/>
              </a:rPr>
              <a:t>Sarah Hohman, MPH, CRHCP </a:t>
            </a:r>
          </a:p>
          <a:p>
            <a:pPr algn="ctr">
              <a:spcAft>
                <a:spcPts val="600"/>
              </a:spcAft>
            </a:pPr>
            <a:endParaRPr lang="en-US" sz="2000" kern="1200" dirty="0">
              <a:latin typeface="Century Gothic" panose="020B0502020202020204" pitchFamily="34" charset="0"/>
              <a:ea typeface="+mj-ea"/>
              <a:cs typeface="+mj-cs"/>
            </a:endParaRPr>
          </a:p>
          <a:p>
            <a:pPr algn="ctr">
              <a:spcAft>
                <a:spcPts val="600"/>
              </a:spcAft>
            </a:pPr>
            <a:r>
              <a:rPr lang="en-US" sz="2000" dirty="0"/>
              <a:t>Director of Government Affairs</a:t>
            </a:r>
          </a:p>
          <a:p>
            <a:pPr algn="ctr">
              <a:spcAft>
                <a:spcPts val="600"/>
              </a:spcAft>
            </a:pPr>
            <a:r>
              <a:rPr lang="en-US" sz="2000" kern="1200" dirty="0">
                <a:latin typeface="Century Gothic" panose="020B0502020202020204" pitchFamily="34" charset="0"/>
                <a:ea typeface="+mj-ea"/>
                <a:cs typeface="+mj-cs"/>
              </a:rPr>
              <a:t>National Association of Rural Health Clinics (NARHC)</a:t>
            </a:r>
          </a:p>
          <a:p>
            <a:pPr algn="ctr">
              <a:spcAft>
                <a:spcPts val="600"/>
              </a:spcAft>
            </a:pPr>
            <a:r>
              <a:rPr lang="en-US" sz="2000" kern="1200" dirty="0">
                <a:latin typeface="Century Gothic"/>
                <a:hlinkClick r:id="rId2"/>
              </a:rPr>
              <a:t>Sarah.Hohman@narhc.org</a:t>
            </a:r>
            <a:r>
              <a:rPr lang="en-US" sz="2000" dirty="0">
                <a:latin typeface="Century Gothic"/>
              </a:rPr>
              <a:t> </a:t>
            </a:r>
            <a:endParaRPr lang="en-US" sz="2000" kern="12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0073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68937-CA21-4D41-C000-646733AD12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CB94DC-E657-43BE-E9CF-7B75CB9167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718" y="223246"/>
            <a:ext cx="10515600" cy="1325563"/>
          </a:xfrm>
        </p:spPr>
        <p:txBody>
          <a:bodyPr wrap="square" anchor="ctr">
            <a:normAutofit/>
          </a:bodyPr>
          <a:lstStyle/>
          <a:p>
            <a:r>
              <a:rPr lang="en-US" b="1">
                <a:latin typeface="Century Gothic"/>
              </a:rPr>
              <a:t>FY2027 Government Funding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07869C-927D-28DF-19E3-0F799B8EE9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4718" y="1548809"/>
            <a:ext cx="11682417" cy="4351338"/>
          </a:xfrm>
        </p:spPr>
        <p:txBody>
          <a:bodyPr wrap="square" anchor="t">
            <a:normAutofit/>
          </a:bodyPr>
          <a:lstStyle/>
          <a:p>
            <a:r>
              <a:rPr lang="en-US" sz="2200" dirty="0"/>
              <a:t>The federal government’s fiscal year will end September 30, 2026 </a:t>
            </a:r>
          </a:p>
          <a:p>
            <a:pPr lvl="1"/>
            <a:r>
              <a:rPr lang="en-US" sz="1800" dirty="0"/>
              <a:t>House and Senate have passed different versions of FY27 continuing resolutions, need to reconcile</a:t>
            </a:r>
          </a:p>
          <a:p>
            <a:endParaRPr lang="en-US" sz="2200" dirty="0"/>
          </a:p>
          <a:p>
            <a:r>
              <a:rPr lang="en-US" sz="2200" dirty="0"/>
              <a:t>Without appropriations funding for FY27, they could shut down </a:t>
            </a:r>
          </a:p>
          <a:p>
            <a:pPr lvl="1"/>
            <a:r>
              <a:rPr lang="en-US" sz="1800" dirty="0"/>
              <a:t>Not politically appetizing before an election! </a:t>
            </a:r>
          </a:p>
          <a:p>
            <a:pPr lvl="1"/>
            <a:endParaRPr lang="en-US" sz="1800" dirty="0"/>
          </a:p>
          <a:p>
            <a:r>
              <a:rPr lang="en-US" sz="2200" dirty="0"/>
              <a:t>House on recess through August 31, Senate through September 14</a:t>
            </a:r>
          </a:p>
          <a:p>
            <a:endParaRPr lang="en-US" sz="2200" dirty="0"/>
          </a:p>
          <a:p>
            <a:pPr marL="0" indent="0">
              <a:buNone/>
            </a:pPr>
            <a:endParaRPr lang="en-US" sz="1800" dirty="0"/>
          </a:p>
          <a:p>
            <a:pPr lvl="1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3273055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F993EB-E511-47F2-8AB6-F6F6CC4E7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" y="0"/>
            <a:ext cx="12073890" cy="1254443"/>
          </a:xfrm>
        </p:spPr>
        <p:txBody>
          <a:bodyPr/>
          <a:lstStyle/>
          <a:p>
            <a:r>
              <a:rPr lang="en-US" sz="3200" b="1" dirty="0">
                <a:latin typeface="Century Gothic"/>
              </a:rPr>
              <a:t>Montana Implementation - Medicaid Work Requirements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46D78F-6500-87F0-6E38-1CA6833C55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150" y="1158716"/>
            <a:ext cx="11771876" cy="4540568"/>
          </a:xfrm>
        </p:spPr>
        <p:txBody>
          <a:bodyPr/>
          <a:lstStyle/>
          <a:p>
            <a:r>
              <a:rPr lang="en-US" dirty="0">
                <a:latin typeface="Century Gothic"/>
              </a:rPr>
              <a:t>Montana work requirements began July 1, 2026 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dirty="0">
                <a:latin typeface="Century Gothic"/>
              </a:rPr>
              <a:t>State resources: </a:t>
            </a:r>
            <a:r>
              <a:rPr lang="en-US" dirty="0">
                <a:latin typeface="Century Gothic"/>
                <a:hlinkClick r:id="rId2"/>
              </a:rPr>
              <a:t>https://dphhs.mt.gov/medicaidchanges/</a:t>
            </a:r>
            <a:r>
              <a:rPr lang="en-US" dirty="0">
                <a:latin typeface="Century Gothic"/>
              </a:rPr>
              <a:t> </a:t>
            </a:r>
          </a:p>
          <a:p>
            <a:pPr lvl="1">
              <a:buFont typeface="Courier New" panose="020B0604020202020204" pitchFamily="34" charset="0"/>
              <a:buChar char="o"/>
            </a:pPr>
            <a:endParaRPr lang="en-US" dirty="0">
              <a:latin typeface="Century Gothic"/>
            </a:endParaRPr>
          </a:p>
          <a:p>
            <a:r>
              <a:rPr lang="en-US" dirty="0">
                <a:latin typeface="Century Gothic"/>
              </a:rPr>
              <a:t>How have your RHCs been involved? Are patients asking more questions? Are you monitoring payor fluctuations more frequently? </a:t>
            </a:r>
            <a:endParaRPr lang="en-US" sz="2400" dirty="0">
              <a:latin typeface="Century Gothic"/>
            </a:endParaRPr>
          </a:p>
          <a:p>
            <a:pPr marL="457200" lvl="1" indent="0">
              <a:buNone/>
            </a:pPr>
            <a:endParaRPr lang="en-US" sz="1050" dirty="0"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5512805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96025F-7892-D8AD-1B1B-9EEDD6E37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50" y="99857"/>
            <a:ext cx="11926378" cy="1325563"/>
          </a:xfrm>
        </p:spPr>
        <p:txBody>
          <a:bodyPr/>
          <a:lstStyle/>
          <a:p>
            <a:r>
              <a:rPr lang="en-US" b="1" dirty="0">
                <a:latin typeface="Century Gothic"/>
              </a:rPr>
              <a:t>Rural Health Transformation Program (RHTP)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1D9A55-B548-EC5A-7522-CD7FE70CC2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050" y="1196820"/>
            <a:ext cx="11397342" cy="4205288"/>
          </a:xfrm>
        </p:spPr>
        <p:txBody>
          <a:bodyPr/>
          <a:lstStyle/>
          <a:p>
            <a:r>
              <a:rPr lang="en-US" dirty="0">
                <a:latin typeface="Century Gothic"/>
              </a:rPr>
              <a:t>Montana received $233 million in 2026</a:t>
            </a:r>
          </a:p>
          <a:p>
            <a:pPr lvl="1"/>
            <a:r>
              <a:rPr lang="en-US" dirty="0">
                <a:latin typeface="Century Gothic"/>
              </a:rPr>
              <a:t>General information: </a:t>
            </a:r>
            <a:r>
              <a:rPr lang="en-US" dirty="0">
                <a:latin typeface="Century Gothic"/>
                <a:hlinkClick r:id="rId2"/>
              </a:rPr>
              <a:t>https://dphhs.mt.gov/RuralHealthTransformationProgram/</a:t>
            </a:r>
            <a:r>
              <a:rPr lang="en-US" dirty="0">
                <a:latin typeface="Century Gothic"/>
              </a:rPr>
              <a:t> </a:t>
            </a:r>
            <a:endParaRPr lang="en-US" dirty="0"/>
          </a:p>
          <a:p>
            <a:pPr marL="457200" lvl="1" indent="0">
              <a:buNone/>
            </a:pPr>
            <a:endParaRPr lang="en-US" dirty="0">
              <a:latin typeface="Century Gothic"/>
            </a:endParaRPr>
          </a:p>
          <a:p>
            <a:pPr marL="457200" lvl="1" indent="0">
              <a:buNone/>
            </a:pPr>
            <a:endParaRPr lang="en-US" dirty="0">
              <a:latin typeface="Century Gothic"/>
            </a:endParaRPr>
          </a:p>
          <a:p>
            <a:r>
              <a:rPr lang="en-US" dirty="0">
                <a:latin typeface="Century Gothic"/>
              </a:rPr>
              <a:t>No current funding opportunities open, but a Request for Information regarding Health Care Provider Mental Health and Workplace Wellness</a:t>
            </a:r>
          </a:p>
          <a:p>
            <a:pPr lvl="1"/>
            <a:r>
              <a:rPr lang="en-US" dirty="0">
                <a:latin typeface="Century Gothic"/>
              </a:rPr>
              <a:t>RFI closes August 31: </a:t>
            </a:r>
            <a:r>
              <a:rPr lang="en-US" dirty="0">
                <a:latin typeface="Century Gothic"/>
                <a:hlinkClick r:id="rId3"/>
              </a:rPr>
              <a:t>https://dphhs.mt.gov/RuralHealthTransformationProgram/RHTP-RFPs</a:t>
            </a:r>
            <a:r>
              <a:rPr lang="en-US" dirty="0">
                <a:latin typeface="Century Gothic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374932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6F5618-2305-EDA2-B460-8350F7464C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rgbClr val="0F212B"/>
                </a:solidFill>
                <a:latin typeface="Century Gothic"/>
                <a:ea typeface="Roboto Condensed"/>
                <a:cs typeface="Roboto Condensed"/>
              </a:rPr>
              <a:t>CMS Announces Plans for RHC Self-Attestation Process</a:t>
            </a:r>
            <a:endParaRPr lang="en-US" b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A49133-599D-3CF5-4517-7E108A1842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>
                <a:latin typeface="Century Gothic"/>
              </a:rPr>
              <a:t>CMS plans to implement a program through which RHCs would be required to complete a brief, self-attestation form every 6 years, in lieu of periodic on-site surveys</a:t>
            </a:r>
          </a:p>
          <a:p>
            <a:r>
              <a:rPr lang="en-US" sz="2400" dirty="0">
                <a:latin typeface="Century Gothic"/>
              </a:rPr>
              <a:t>NARHC staff have sent comments to CMS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2000" dirty="0">
                <a:latin typeface="Century Gothic"/>
              </a:rPr>
              <a:t>We acknowledge the intent of CMS to reduce administrative burdens placed on RHCs</a:t>
            </a:r>
            <a:endParaRPr lang="en-US" dirty="0"/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2000" dirty="0">
                <a:latin typeface="Century Gothic"/>
              </a:rPr>
              <a:t>Recommend focusing on fixing the underlying regulations and policies causing the administrative burdens in the first place instead of changing the method in which RHCs demonstrate program compliance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2000" dirty="0">
                <a:latin typeface="Century Gothic"/>
              </a:rPr>
              <a:t>Currently awaiting more information (effective date, etc.) 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50900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B60C62D-3840-06B2-19A5-3FA8342457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9882" y="279400"/>
            <a:ext cx="4134384" cy="53721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2AECC3B-9623-BD77-7340-15EE037C7A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7709" y="279400"/>
            <a:ext cx="4412995" cy="53721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279318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D9F8A6-3F1E-4865-9396-0562E1E8DD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42F0FE-6BEC-7D18-47B5-7491E418D3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273" y="70351"/>
            <a:ext cx="11672903" cy="1325563"/>
          </a:xfrm>
        </p:spPr>
        <p:txBody>
          <a:bodyPr wrap="square" anchor="ctr">
            <a:noAutofit/>
          </a:bodyPr>
          <a:lstStyle/>
          <a:p>
            <a:r>
              <a:rPr lang="en-US" sz="2000" b="1" i="1" dirty="0">
                <a:latin typeface="Century Gothic"/>
              </a:rPr>
              <a:t>MPFS 2027 Proposals </a:t>
            </a:r>
            <a:br>
              <a:rPr lang="en-US" sz="2000" b="1" i="1" dirty="0">
                <a:latin typeface="Century Gothic"/>
              </a:rPr>
            </a:br>
            <a:r>
              <a:rPr lang="en-US" sz="2000" b="1" dirty="0">
                <a:latin typeface="Century Gothic"/>
              </a:rPr>
              <a:t>Diabetes Self-Management Training (DSMT) and Medical Nutrition Therapy (MNT)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467F9B-F804-ECC2-A239-66CCF10ED6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0312" y="1395914"/>
            <a:ext cx="11566863" cy="4099630"/>
          </a:xfrm>
          <a:ln>
            <a:noFill/>
          </a:ln>
        </p:spPr>
        <p:txBody>
          <a:bodyPr wrap="square" anchor="t">
            <a:normAutofit fontScale="92500"/>
          </a:bodyPr>
          <a:lstStyle/>
          <a:p>
            <a:r>
              <a:rPr lang="en-US" sz="2200" dirty="0">
                <a:latin typeface="Century Gothic"/>
              </a:rPr>
              <a:t>Beginning January 1, 2027, DSMT and MNT services will be considered as qualified </a:t>
            </a:r>
            <a:r>
              <a:rPr lang="en-US" sz="2200">
                <a:latin typeface="Century Gothic"/>
              </a:rPr>
              <a:t>preventive services that are covered and paid the All-Inclusive Rate as stand-alone billable visits under the RHC benefit</a:t>
            </a:r>
          </a:p>
          <a:p>
            <a:pPr marL="0" indent="0">
              <a:buNone/>
            </a:pPr>
            <a:endParaRPr lang="en-US" sz="2200" b="1" dirty="0"/>
          </a:p>
          <a:p>
            <a:r>
              <a:rPr lang="en-US" sz="2200" dirty="0"/>
              <a:t>Dieticians and other nutrition professionals, under the direct supervision of a qualified RHC provider, would be permitted to furnish these services. If performed on the same day as another medical visit, the RHC would only be paid one AIR payment. 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1800" dirty="0">
                <a:latin typeface="Century Gothic"/>
              </a:rPr>
              <a:t>The supervising practitioner must be present in the RHC and immediately available to provide assistance/direction</a:t>
            </a:r>
            <a:endParaRPr lang="en-US" sz="1800" dirty="0"/>
          </a:p>
          <a:p>
            <a:pPr marL="0" indent="0">
              <a:buNone/>
            </a:pPr>
            <a:endParaRPr lang="en-US" sz="2200" b="1" dirty="0"/>
          </a:p>
          <a:p>
            <a:r>
              <a:rPr lang="en-US" sz="2200" dirty="0">
                <a:latin typeface="Century Gothic"/>
              </a:rPr>
              <a:t>Deductible and co-insurance will likely </a:t>
            </a:r>
            <a:r>
              <a:rPr lang="en-US" sz="2200">
                <a:latin typeface="Century Gothic"/>
              </a:rPr>
              <a:t>apply, but we will clarify with CMS. Additionally, we will inquire as to whether </a:t>
            </a:r>
            <a:r>
              <a:rPr lang="en-US" sz="2200" dirty="0">
                <a:latin typeface="Century Gothic"/>
              </a:rPr>
              <a:t>RHC limitations on group visits apply to these services. </a:t>
            </a:r>
            <a:endParaRPr lang="en-US" sz="2200" b="1" dirty="0">
              <a:latin typeface="Century Gothic"/>
            </a:endParaRPr>
          </a:p>
          <a:p>
            <a:endParaRPr lang="en-US" sz="2000" b="1" dirty="0"/>
          </a:p>
          <a:p>
            <a:pPr marL="0" indent="0">
              <a:buNone/>
            </a:pPr>
            <a:endParaRPr lang="en-US" sz="2000" b="1" i="1" u="sng" dirty="0"/>
          </a:p>
        </p:txBody>
      </p:sp>
    </p:spTree>
    <p:extLst>
      <p:ext uri="{BB962C8B-B14F-4D97-AF65-F5344CB8AC3E}">
        <p14:creationId xmlns:p14="http://schemas.microsoft.com/office/powerpoint/2010/main" val="3306567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7568"/>
    </mc:Choice>
    <mc:Fallback xmlns="">
      <p:transition spd="slow" advTm="547568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4F9A54-5D4B-949D-182F-2845CCDD8D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602F8-CCD9-8672-576B-A34061F62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wrap="square" anchor="ctr">
            <a:normAutofit/>
          </a:bodyPr>
          <a:lstStyle/>
          <a:p>
            <a:r>
              <a:rPr lang="en-US" sz="3000" b="1" dirty="0">
                <a:latin typeface="Century Gothic"/>
              </a:rPr>
              <a:t>What is </a:t>
            </a:r>
            <a:r>
              <a:rPr lang="en-US" sz="3200" b="1" dirty="0"/>
              <a:t>Diabetes Self-Management Training and Medical Nutrition Therapy?</a:t>
            </a:r>
            <a:endParaRPr lang="en-US" sz="3000" b="1" dirty="0">
              <a:latin typeface="Century Gothic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D3DE02D0-9686-DD1D-BAA7-3B9002DAD3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69365" y="1793631"/>
            <a:ext cx="10108944" cy="4052298"/>
          </a:xfrm>
        </p:spPr>
        <p:txBody>
          <a:bodyPr/>
          <a:lstStyle/>
          <a:p>
            <a:r>
              <a:rPr lang="en-US" sz="2200" dirty="0"/>
              <a:t>Diabetes Self-Management Training (DSMT) is an evidence-based educational program for people with type 1, type 2, and gestational diabetes. </a:t>
            </a:r>
          </a:p>
          <a:p>
            <a:pPr lvl="1"/>
            <a:r>
              <a:rPr lang="en-US" sz="1600" dirty="0"/>
              <a:t>DSMT provides newly diagnosed patients with 10 hours of initial diabetes training in the first year of their diagnosis. </a:t>
            </a:r>
          </a:p>
          <a:p>
            <a:pPr lvl="1"/>
            <a:r>
              <a:rPr lang="en-US" sz="1600" dirty="0"/>
              <a:t>This program is then followed by two hours annually to help people manage their diabetes self-care behaviors </a:t>
            </a:r>
          </a:p>
          <a:p>
            <a:r>
              <a:rPr lang="en-US" sz="2200" dirty="0"/>
              <a:t>Medical Nutrition Therapy (MNT) is a nutrition-based medical service that qualified professionals provide to treat and manage chronic kidney diseases, diabetes, and prediabetes. </a:t>
            </a:r>
          </a:p>
          <a:p>
            <a:pPr lvl="1"/>
            <a:r>
              <a:rPr lang="en-US" sz="1600" dirty="0"/>
              <a:t>MNT uses individualized nutrition interventions delivered as part of a care plan in coordination with other health professionals. </a:t>
            </a:r>
          </a:p>
          <a:p>
            <a:pPr lvl="1"/>
            <a:r>
              <a:rPr lang="en-US" sz="1600" dirty="0"/>
              <a:t>MNT can also include nutrition assessment/reassessment, nutrition diagnosis, and nutrition monitoring and evaluation.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586578215"/>
      </p:ext>
    </p:extLst>
  </p:cSld>
  <p:clrMapOvr>
    <a:masterClrMapping/>
  </p:clrMapOvr>
</p:sld>
</file>

<file path=ppt/theme/theme1.xml><?xml version="1.0" encoding="utf-8"?>
<a:theme xmlns:a="http://schemas.openxmlformats.org/drawingml/2006/main" name="Theme 1">
  <a:themeElements>
    <a:clrScheme name="Custom 32">
      <a:dk1>
        <a:srgbClr val="0F212B"/>
      </a:dk1>
      <a:lt1>
        <a:srgbClr val="73BFCB"/>
      </a:lt1>
      <a:dk2>
        <a:srgbClr val="C8EDEE"/>
      </a:dk2>
      <a:lt2>
        <a:srgbClr val="73BFCB"/>
      </a:lt2>
      <a:accent1>
        <a:srgbClr val="8FE5E9"/>
      </a:accent1>
      <a:accent2>
        <a:srgbClr val="2683C6"/>
      </a:accent2>
      <a:accent3>
        <a:srgbClr val="6ADEE4"/>
      </a:accent3>
      <a:accent4>
        <a:srgbClr val="42BA97"/>
      </a:accent4>
      <a:accent5>
        <a:srgbClr val="3E8853"/>
      </a:accent5>
      <a:accent6>
        <a:srgbClr val="75AFAB"/>
      </a:accent6>
      <a:hlink>
        <a:srgbClr val="1C6294"/>
      </a:hlink>
      <a:folHlink>
        <a:srgbClr val="17314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 1" id="{8D465D6D-0D03-4315-8141-BA57B49A36C8}" vid="{3664EFF5-3133-4AC4-B14E-A83F9FB93A7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682AF8437C0A6448873B642849F91CE" ma:contentTypeVersion="19" ma:contentTypeDescription="Create a new document." ma:contentTypeScope="" ma:versionID="f28ca39342c03d118951fcb3b8fbea4b">
  <xsd:schema xmlns:xsd="http://www.w3.org/2001/XMLSchema" xmlns:xs="http://www.w3.org/2001/XMLSchema" xmlns:p="http://schemas.microsoft.com/office/2006/metadata/properties" xmlns:ns2="4858dbe0-58b0-4e43-9b7f-b0c77bc3307f" xmlns:ns3="927d0b5a-5a97-4a74-856d-5ecdf1a10984" targetNamespace="http://schemas.microsoft.com/office/2006/metadata/properties" ma:root="true" ma:fieldsID="260f4e9e0d192095bc42ff90db704177" ns2:_="" ns3:_="">
    <xsd:import namespace="4858dbe0-58b0-4e43-9b7f-b0c77bc3307f"/>
    <xsd:import namespace="927d0b5a-5a97-4a74-856d-5ecdf1a1098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3:SharedWithUsers" minOccurs="0"/>
                <xsd:element ref="ns3:SharedWithDetails" minOccurs="0"/>
                <xsd:element ref="ns2:SpecialAccountingNotes" minOccurs="0"/>
                <xsd:element ref="ns2:MediaServiceObjectDetectorVersions" minOccurs="0"/>
                <xsd:element ref="ns2:MediaServiceSearchProperties" minOccurs="0"/>
                <xsd:element ref="ns2:StatementPeriod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58dbe0-58b0-4e43-9b7f-b0c77bc3307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af40b4d2-87c4-4fbc-85fc-4ebbdf1007c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SpecialAccountingNotes" ma:index="21" nillable="true" ma:displayName="Special Accounting Notes" ma:format="Dropdown" ma:internalName="SpecialAccountingNotes">
      <xsd:simpleType>
        <xsd:restriction base="dms:Note">
          <xsd:maxLength value="255"/>
        </xsd:restriction>
      </xsd:simple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StatementPeriod" ma:index="24" nillable="true" ma:displayName="Statement Period" ma:format="Dropdown" ma:internalName="StatementPeriod">
      <xsd:simpleType>
        <xsd:restriction base="dms:Text">
          <xsd:maxLength value="255"/>
        </xsd:restriction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7d0b5a-5a97-4a74-856d-5ecdf1a10984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4e20ad24-6d05-45ec-86bb-585045422dab}" ma:internalName="TaxCatchAll" ma:showField="CatchAllData" ma:web="927d0b5a-5a97-4a74-856d-5ecdf1a1098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pecialAccountingNotes xmlns="4858dbe0-58b0-4e43-9b7f-b0c77bc3307f" xsi:nil="true"/>
    <TaxCatchAll xmlns="927d0b5a-5a97-4a74-856d-5ecdf1a10984" xsi:nil="true"/>
    <lcf76f155ced4ddcb4097134ff3c332f xmlns="4858dbe0-58b0-4e43-9b7f-b0c77bc3307f">
      <Terms xmlns="http://schemas.microsoft.com/office/infopath/2007/PartnerControls"/>
    </lcf76f155ced4ddcb4097134ff3c332f>
    <StatementPeriod xmlns="4858dbe0-58b0-4e43-9b7f-b0c77bc3307f" xsi:nil="true"/>
  </documentManagement>
</p:properties>
</file>

<file path=customXml/itemProps1.xml><?xml version="1.0" encoding="utf-8"?>
<ds:datastoreItem xmlns:ds="http://schemas.openxmlformats.org/officeDocument/2006/customXml" ds:itemID="{9CC78833-FB1D-48CB-8A09-1584400E715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58dbe0-58b0-4e43-9b7f-b0c77bc3307f"/>
    <ds:schemaRef ds:uri="927d0b5a-5a97-4a74-856d-5ecdf1a1098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B713B86-71CA-4670-9C88-9F2A88853FF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6D96854-50D0-4DCC-86B8-BB4D5C2899D0}">
  <ds:schemaRefs>
    <ds:schemaRef ds:uri="4858dbe0-58b0-4e43-9b7f-b0c77bc3307f"/>
    <ds:schemaRef ds:uri="927d0b5a-5a97-4a74-856d-5ecdf1a10984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5156</TotalTime>
  <Words>1536</Words>
  <Application>Microsoft Office PowerPoint</Application>
  <PresentationFormat>Widescreen</PresentationFormat>
  <Paragraphs>137</Paragraphs>
  <Slides>21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Calibri</vt:lpstr>
      <vt:lpstr>Century Gothic</vt:lpstr>
      <vt:lpstr>Courier New</vt:lpstr>
      <vt:lpstr>Theme 1</vt:lpstr>
      <vt:lpstr>Rural Health Clinic Updates from Washington, D.C.</vt:lpstr>
      <vt:lpstr>H-1B Visa Policy Latest Updates</vt:lpstr>
      <vt:lpstr>FY2027 Government Funding </vt:lpstr>
      <vt:lpstr>Montana Implementation - Medicaid Work Requirements</vt:lpstr>
      <vt:lpstr>Rural Health Transformation Program (RHTP)</vt:lpstr>
      <vt:lpstr>CMS Announces Plans for RHC Self-Attestation Process</vt:lpstr>
      <vt:lpstr>PowerPoint Presentation</vt:lpstr>
      <vt:lpstr>MPFS 2027 Proposals  Diabetes Self-Management Training (DSMT) and Medical Nutrition Therapy (MNT)</vt:lpstr>
      <vt:lpstr>What is Diabetes Self-Management Training and Medical Nutrition Therapy?</vt:lpstr>
      <vt:lpstr>Who can provide Diabetes Self-Management Training and Medical Nutrition Therapy?</vt:lpstr>
      <vt:lpstr>What Was NOT Proposed for RHCs</vt:lpstr>
      <vt:lpstr>Make Your Voice Heard! </vt:lpstr>
      <vt:lpstr>Telehealth Policy</vt:lpstr>
      <vt:lpstr>Remote Physiologic Monitoring (RPM) / Remote Therapeutic Monitoring (RTM)</vt:lpstr>
      <vt:lpstr>RPM/RTM Proposed Changes CY2027 </vt:lpstr>
      <vt:lpstr>RPM/RTM Proposed Changes CY2027 </vt:lpstr>
      <vt:lpstr>Artificial Intelligence in Primary Care</vt:lpstr>
      <vt:lpstr>AI Feedback for NARHC Comments</vt:lpstr>
      <vt:lpstr>Future of Value-Based Care in Primary Care </vt:lpstr>
      <vt:lpstr>Stay “In the Know” on RHC Issues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NARHC Proposed Rule</dc:title>
  <dc:creator>Sarah Hohman</dc:creator>
  <cp:lastModifiedBy>sarah.hohman@narhc.org</cp:lastModifiedBy>
  <cp:revision>541</cp:revision>
  <cp:lastPrinted>2021-10-26T13:50:27Z</cp:lastPrinted>
  <dcterms:created xsi:type="dcterms:W3CDTF">2021-10-06T14:42:20Z</dcterms:created>
  <dcterms:modified xsi:type="dcterms:W3CDTF">2026-08-25T14:58:56Z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0x0101004682AF8437C0A6448873B642849F91CE</vt:lpwstr>
  </property>
  <property fmtid="{D5CDD505-2E9C-101B-9397-08002B2CF9AE}" pid="3" name="MediaServiceImageTags">
    <vt:lpwstr/>
  </property>
</Properties>
</file>